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6" r:id="rId2"/>
    <p:sldId id="257" r:id="rId3"/>
    <p:sldId id="316" r:id="rId4"/>
    <p:sldId id="317" r:id="rId5"/>
    <p:sldId id="318" r:id="rId6"/>
    <p:sldId id="266" r:id="rId7"/>
    <p:sldId id="260" r:id="rId8"/>
    <p:sldId id="261" r:id="rId9"/>
    <p:sldId id="262" r:id="rId10"/>
    <p:sldId id="289" r:id="rId11"/>
    <p:sldId id="319" r:id="rId12"/>
    <p:sldId id="320" r:id="rId13"/>
    <p:sldId id="263" r:id="rId14"/>
    <p:sldId id="321" r:id="rId15"/>
    <p:sldId id="322" r:id="rId16"/>
    <p:sldId id="324" r:id="rId17"/>
    <p:sldId id="325" r:id="rId18"/>
    <p:sldId id="267" r:id="rId19"/>
    <p:sldId id="268" r:id="rId20"/>
    <p:sldId id="269" r:id="rId21"/>
    <p:sldId id="270" r:id="rId22"/>
    <p:sldId id="272" r:id="rId23"/>
    <p:sldId id="290" r:id="rId24"/>
    <p:sldId id="291" r:id="rId25"/>
    <p:sldId id="292" r:id="rId26"/>
    <p:sldId id="273" r:id="rId27"/>
    <p:sldId id="274" r:id="rId28"/>
    <p:sldId id="275" r:id="rId29"/>
    <p:sldId id="276" r:id="rId30"/>
    <p:sldId id="326" r:id="rId31"/>
    <p:sldId id="288" r:id="rId3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C1C0DE-6575-4571-8068-E669C6ACB7F2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8E60D-616E-410C-9408-24259CFAE0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9861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42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044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40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00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0884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08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905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30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678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00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3369A-80B3-41FB-ACF1-27756D31D0D9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926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3369A-80B3-41FB-ACF1-27756D31D0D9}" type="datetimeFigureOut">
              <a:rPr lang="de-DE" smtClean="0"/>
              <a:t>11.04.2018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96BBB-3D86-4AF7-AF4C-47097A26A6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336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at/url?sa=i&amp;rct=j&amp;q=&amp;esrc=s&amp;source=images&amp;cd=&amp;cad=rja&amp;uact=8&amp;ved=0ahUKEwisoqed29vLAhUBfRoKHZKtDcUQjRwIBw&amp;url=http://www.rhein-zeitung.de/region/lokales/mayen_artikel,-Etat-2016-des-Landkreises-Mayen-Koblenz-sieht-Ueberschuss-vor-Fluechtlingskrise-schlaegt-sich-im-Haus-_arid,1399306.html&amp;bvm=bv.117868183,d.d2s&amp;psig=AFQjCNF0TgpGMZm4s4C-NK6DgrLzKPCwJw&amp;ust=145899100617519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at/url?sa=i&amp;rct=j&amp;q=&amp;esrc=s&amp;source=imgres&amp;cd=&amp;cad=rja&amp;uact=8&amp;ved=0ahUKEwiL_IWjuPnSAhUBbhQKHZf4A1sQjRwIBw&amp;url=http://www.memegen.com/meme/58ahsi&amp;psig=AFQjCNG1PkqA_LazgBSYM2hddLcRLcmcWw&amp;ust=1490798719096088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05.regionaut.meinbezirk.at/2016/01/18/9875112_web.jpg?14531075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556" y="3284984"/>
            <a:ext cx="4546889" cy="3311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Rechnungsabschluss </a:t>
            </a:r>
            <a:r>
              <a:rPr lang="de-DE" b="1" dirty="0" smtClean="0"/>
              <a:t>2017</a:t>
            </a:r>
            <a:r>
              <a:rPr lang="de-DE" b="1" dirty="0" smtClean="0"/>
              <a:t/>
            </a:r>
            <a:br>
              <a:rPr lang="de-DE" b="1" dirty="0" smtClean="0"/>
            </a:br>
            <a:endParaRPr lang="de-DE" b="1" dirty="0"/>
          </a:p>
        </p:txBody>
      </p:sp>
      <p:pic>
        <p:nvPicPr>
          <p:cNvPr id="5" name="Grafik 4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229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8478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Einnahmenunterschreitungen AOH (4)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95536" y="2492896"/>
            <a:ext cx="8496944" cy="4104456"/>
          </a:xfrm>
        </p:spPr>
        <p:txBody>
          <a:bodyPr>
            <a:noAutofit/>
          </a:bodyPr>
          <a:lstStyle/>
          <a:p>
            <a:r>
              <a:rPr lang="de-DE" sz="2800" dirty="0" smtClean="0"/>
              <a:t>€ </a:t>
            </a:r>
            <a:r>
              <a:rPr lang="de-DE" sz="2800" dirty="0" smtClean="0"/>
              <a:t>49.500,-   Abwasserbeseitigung, </a:t>
            </a:r>
            <a:r>
              <a:rPr lang="de-DE" sz="2800" dirty="0" smtClean="0"/>
              <a:t>Darlehensaufnahme</a:t>
            </a:r>
          </a:p>
          <a:p>
            <a:pPr lvl="1"/>
            <a:r>
              <a:rPr lang="de-DE" dirty="0" smtClean="0"/>
              <a:t>allfällige Zuzählung im Jahr 2018</a:t>
            </a:r>
            <a:endParaRPr lang="de-DE" dirty="0" smtClean="0"/>
          </a:p>
          <a:p>
            <a:r>
              <a:rPr lang="de-DE" sz="2800" dirty="0" smtClean="0"/>
              <a:t>€ 404.791,01,-   Abwasserbeseitigung, Zuführungen</a:t>
            </a:r>
            <a:endParaRPr lang="de-DE" sz="2800" dirty="0" smtClean="0"/>
          </a:p>
          <a:p>
            <a:pPr lvl="1"/>
            <a:r>
              <a:rPr lang="de-DE" dirty="0" smtClean="0"/>
              <a:t> </a:t>
            </a:r>
            <a:r>
              <a:rPr lang="de-DE" dirty="0" smtClean="0"/>
              <a:t>Endabrechnung erst im Jahr 2018, daher geringere Zuführungen erforderlich</a:t>
            </a:r>
          </a:p>
          <a:p>
            <a:r>
              <a:rPr lang="de-DE" sz="2800" dirty="0" smtClean="0"/>
              <a:t>€ 6.136,53 ABA BA 05, Anschlussgebühren</a:t>
            </a:r>
          </a:p>
          <a:p>
            <a:pPr lvl="1"/>
            <a:r>
              <a:rPr lang="de-DE" dirty="0" smtClean="0"/>
              <a:t>wurden beim neuen Vorhaben gebucht</a:t>
            </a:r>
          </a:p>
          <a:p>
            <a:pPr lvl="1"/>
            <a:endParaRPr lang="de-DE" dirty="0"/>
          </a:p>
          <a:p>
            <a:pPr lvl="2"/>
            <a:endParaRPr lang="de-DE" dirty="0" smtClean="0"/>
          </a:p>
          <a:p>
            <a:pPr marL="457200" lvl="1" indent="0">
              <a:buNone/>
            </a:pPr>
            <a:endParaRPr lang="de-DE" sz="1200" dirty="0" smtClean="0"/>
          </a:p>
          <a:p>
            <a:pPr marL="0" indent="0">
              <a:buNone/>
            </a:pPr>
            <a:endParaRPr lang="de-DE" sz="2800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877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8478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Einnahmenunterschreitungen AOH </a:t>
            </a:r>
            <a:r>
              <a:rPr lang="de-DE" sz="4000" b="1" dirty="0" smtClean="0"/>
              <a:t>(5)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95536" y="2492896"/>
            <a:ext cx="8496944" cy="4104456"/>
          </a:xfrm>
        </p:spPr>
        <p:txBody>
          <a:bodyPr>
            <a:noAutofit/>
          </a:bodyPr>
          <a:lstStyle/>
          <a:p>
            <a:r>
              <a:rPr lang="de-DE" sz="2800" dirty="0" smtClean="0"/>
              <a:t>€ </a:t>
            </a:r>
            <a:r>
              <a:rPr lang="de-DE" sz="2800" dirty="0" smtClean="0"/>
              <a:t>12.719,34   ABA BA 08, Anschlussgebühren</a:t>
            </a:r>
            <a:endParaRPr lang="de-DE" sz="2800" dirty="0" smtClean="0"/>
          </a:p>
          <a:p>
            <a:pPr lvl="1"/>
            <a:r>
              <a:rPr lang="de-DE" dirty="0" smtClean="0"/>
              <a:t>wurden beim neuen Vorhaben gebucht</a:t>
            </a:r>
            <a:endParaRPr lang="de-DE" dirty="0" smtClean="0"/>
          </a:p>
          <a:p>
            <a:r>
              <a:rPr lang="de-DE" sz="2800" dirty="0" smtClean="0"/>
              <a:t>€ 1.195.900,-   LWL-Projekt, Darlehensaufnahme</a:t>
            </a:r>
            <a:endParaRPr lang="de-DE" sz="2800" dirty="0" smtClean="0"/>
          </a:p>
          <a:p>
            <a:pPr lvl="1"/>
            <a:r>
              <a:rPr lang="de-DE" dirty="0" smtClean="0"/>
              <a:t> </a:t>
            </a:r>
            <a:r>
              <a:rPr lang="de-DE" dirty="0" smtClean="0"/>
              <a:t>Darlehensaufnahme erst im Jahr 2018, in geringerer Höhe</a:t>
            </a:r>
          </a:p>
          <a:p>
            <a:r>
              <a:rPr lang="de-DE" sz="2800" dirty="0" smtClean="0"/>
              <a:t>€ 100.080,- LWL-Projekt, Förderung</a:t>
            </a:r>
          </a:p>
          <a:p>
            <a:pPr lvl="1"/>
            <a:r>
              <a:rPr lang="de-DE" dirty="0" smtClean="0"/>
              <a:t>Restförderung wird erst im Jahr 2018 ausbezahlt</a:t>
            </a:r>
          </a:p>
          <a:p>
            <a:pPr lvl="1"/>
            <a:endParaRPr lang="de-DE" dirty="0"/>
          </a:p>
          <a:p>
            <a:pPr lvl="2"/>
            <a:endParaRPr lang="de-DE" dirty="0" smtClean="0"/>
          </a:p>
          <a:p>
            <a:pPr marL="457200" lvl="1" indent="0">
              <a:buNone/>
            </a:pPr>
            <a:endParaRPr lang="de-DE" sz="1200" dirty="0" smtClean="0"/>
          </a:p>
          <a:p>
            <a:pPr marL="0" indent="0">
              <a:buNone/>
            </a:pPr>
            <a:endParaRPr lang="de-DE" sz="2800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21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8478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Einnahmenunterschreitungen AOH </a:t>
            </a:r>
            <a:r>
              <a:rPr lang="de-DE" sz="4000" b="1" dirty="0" smtClean="0"/>
              <a:t>(6)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95536" y="2492896"/>
            <a:ext cx="8496944" cy="4104456"/>
          </a:xfrm>
        </p:spPr>
        <p:txBody>
          <a:bodyPr>
            <a:noAutofit/>
          </a:bodyPr>
          <a:lstStyle/>
          <a:p>
            <a:r>
              <a:rPr lang="de-DE" sz="2800" dirty="0" smtClean="0"/>
              <a:t>€ 436.000,-   LWL-Projekt, Bauabschnitte 3 + 4</a:t>
            </a:r>
            <a:endParaRPr lang="de-DE" sz="2800" dirty="0" smtClean="0"/>
          </a:p>
          <a:p>
            <a:pPr lvl="1"/>
            <a:r>
              <a:rPr lang="de-DE" dirty="0" smtClean="0"/>
              <a:t> </a:t>
            </a:r>
            <a:r>
              <a:rPr lang="de-DE" dirty="0" smtClean="0"/>
              <a:t>Bauabschnitte wurden bislang nicht umgesetzt</a:t>
            </a:r>
          </a:p>
          <a:p>
            <a:pPr lvl="1"/>
            <a:endParaRPr lang="de-DE" dirty="0" smtClean="0"/>
          </a:p>
          <a:p>
            <a:r>
              <a:rPr lang="de-DE" sz="2800" dirty="0" smtClean="0"/>
              <a:t>€ 136.000,- LWL-Projekt, Förderung</a:t>
            </a:r>
          </a:p>
          <a:p>
            <a:pPr lvl="1"/>
            <a:r>
              <a:rPr lang="de-DE" dirty="0"/>
              <a:t> Bauabschnitte wurden bislang nicht umgesetzt</a:t>
            </a:r>
          </a:p>
          <a:p>
            <a:pPr lvl="1"/>
            <a:endParaRPr lang="de-DE" dirty="0"/>
          </a:p>
          <a:p>
            <a:pPr lvl="2"/>
            <a:endParaRPr lang="de-DE" dirty="0" smtClean="0"/>
          </a:p>
          <a:p>
            <a:pPr marL="457200" lvl="1" indent="0">
              <a:buNone/>
            </a:pPr>
            <a:endParaRPr lang="de-DE" sz="1200" dirty="0" smtClean="0"/>
          </a:p>
          <a:p>
            <a:pPr marL="0" indent="0">
              <a:buNone/>
            </a:pPr>
            <a:endParaRPr lang="de-DE" sz="2800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437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8478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Ausgabenüberschreitungen OH (1)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95536" y="2492896"/>
            <a:ext cx="8496944" cy="4104456"/>
          </a:xfrm>
        </p:spPr>
        <p:txBody>
          <a:bodyPr>
            <a:noAutofit/>
          </a:bodyPr>
          <a:lstStyle/>
          <a:p>
            <a:r>
              <a:rPr lang="de-DE" sz="2700" dirty="0" smtClean="0"/>
              <a:t>€ </a:t>
            </a:r>
            <a:r>
              <a:rPr lang="de-DE" sz="2700" dirty="0" smtClean="0"/>
              <a:t>1.621,77   </a:t>
            </a:r>
            <a:r>
              <a:rPr lang="de-DE" sz="2700" dirty="0" smtClean="0"/>
              <a:t>Allgemeine Verwaltung, </a:t>
            </a:r>
            <a:r>
              <a:rPr lang="de-DE" sz="2700" dirty="0" smtClean="0"/>
              <a:t>Telefongebühren</a:t>
            </a:r>
            <a:endParaRPr lang="de-DE" sz="2700" dirty="0" smtClean="0"/>
          </a:p>
          <a:p>
            <a:pPr lvl="1"/>
            <a:r>
              <a:rPr lang="de-DE" sz="2700" dirty="0" smtClean="0"/>
              <a:t>zu gering budgetiert, benötigte A1-Pakete</a:t>
            </a:r>
            <a:br>
              <a:rPr lang="de-DE" sz="2700" dirty="0" smtClean="0"/>
            </a:br>
            <a:r>
              <a:rPr lang="de-DE" sz="2700" dirty="0" smtClean="0"/>
              <a:t>(GR 12.12.2017)</a:t>
            </a:r>
            <a:endParaRPr lang="de-DE" sz="2700" dirty="0" smtClean="0"/>
          </a:p>
          <a:p>
            <a:r>
              <a:rPr lang="de-DE" sz="2700" dirty="0" smtClean="0"/>
              <a:t>€ 1.793,13   </a:t>
            </a:r>
            <a:r>
              <a:rPr lang="de-DE" sz="2700" dirty="0" smtClean="0"/>
              <a:t>Allgemeine Verwaltung, Rechtskosten</a:t>
            </a:r>
          </a:p>
          <a:p>
            <a:pPr lvl="1"/>
            <a:r>
              <a:rPr lang="de-DE" sz="2700" dirty="0" smtClean="0"/>
              <a:t> </a:t>
            </a:r>
            <a:r>
              <a:rPr lang="de-DE" sz="2700" dirty="0" smtClean="0"/>
              <a:t>Zeugengebührenersatz, Urheberrechtsverletzung</a:t>
            </a:r>
            <a:br>
              <a:rPr lang="de-DE" sz="2700" dirty="0" smtClean="0"/>
            </a:br>
            <a:r>
              <a:rPr lang="de-DE" sz="2700" dirty="0" smtClean="0"/>
              <a:t>(GR 12.12.2017)</a:t>
            </a:r>
            <a:endParaRPr lang="de-DE" sz="2700" dirty="0" smtClean="0"/>
          </a:p>
          <a:p>
            <a:r>
              <a:rPr lang="de-DE" sz="2700" dirty="0" smtClean="0"/>
              <a:t>€ 2.454,71   Feuerwehren, Stromkosten</a:t>
            </a:r>
            <a:endParaRPr lang="de-DE" sz="2700" dirty="0" smtClean="0"/>
          </a:p>
          <a:p>
            <a:pPr lvl="1"/>
            <a:r>
              <a:rPr lang="de-DE" sz="2700" dirty="0" smtClean="0"/>
              <a:t> </a:t>
            </a:r>
            <a:r>
              <a:rPr lang="de-DE" sz="2700" dirty="0" smtClean="0"/>
              <a:t>teilweise zu gering budgetiert, Jahresabrechnung Haus der Gemeinschaft</a:t>
            </a:r>
            <a:endParaRPr lang="de-DE" sz="2700" dirty="0" smtClean="0"/>
          </a:p>
          <a:p>
            <a:endParaRPr lang="de-DE" sz="2800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896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8478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Ausgabenüberschreitungen OH </a:t>
            </a:r>
            <a:r>
              <a:rPr lang="de-DE" sz="4000" b="1" dirty="0" smtClean="0"/>
              <a:t>(2)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95536" y="2492896"/>
            <a:ext cx="8496944" cy="4104456"/>
          </a:xfrm>
        </p:spPr>
        <p:txBody>
          <a:bodyPr>
            <a:noAutofit/>
          </a:bodyPr>
          <a:lstStyle/>
          <a:p>
            <a:r>
              <a:rPr lang="de-DE" sz="2700" dirty="0" smtClean="0"/>
              <a:t>€ </a:t>
            </a:r>
            <a:r>
              <a:rPr lang="de-DE" sz="2700" dirty="0" smtClean="0"/>
              <a:t>4.531,75   Feuerwehren, Instandhaltung Fahrzeuge</a:t>
            </a:r>
            <a:endParaRPr lang="de-DE" sz="2700" dirty="0" smtClean="0"/>
          </a:p>
          <a:p>
            <a:pPr lvl="1"/>
            <a:r>
              <a:rPr lang="de-DE" sz="2700" dirty="0" smtClean="0"/>
              <a:t>Höhere Instandhaltungskosten</a:t>
            </a:r>
            <a:endParaRPr lang="de-DE" sz="2700" dirty="0" smtClean="0"/>
          </a:p>
          <a:p>
            <a:r>
              <a:rPr lang="de-DE" sz="2700" dirty="0" smtClean="0"/>
              <a:t>€ 1.771,49   Volksschulen, Schulumlagen</a:t>
            </a:r>
            <a:endParaRPr lang="de-DE" sz="2700" dirty="0" smtClean="0"/>
          </a:p>
          <a:p>
            <a:pPr lvl="1"/>
            <a:r>
              <a:rPr lang="de-DE" sz="2700" dirty="0" smtClean="0"/>
              <a:t> </a:t>
            </a:r>
            <a:r>
              <a:rPr lang="de-DE" sz="2700" dirty="0" smtClean="0"/>
              <a:t>Nachzahlung lt. REAB 2016, Magistrat St. Pölten</a:t>
            </a:r>
            <a:br>
              <a:rPr lang="de-DE" sz="2700" dirty="0" smtClean="0"/>
            </a:br>
            <a:r>
              <a:rPr lang="de-DE" sz="2700" dirty="0" smtClean="0"/>
              <a:t>(GR 12.09.2017)</a:t>
            </a:r>
            <a:endParaRPr lang="de-DE" sz="2700" dirty="0" smtClean="0"/>
          </a:p>
          <a:p>
            <a:r>
              <a:rPr lang="de-DE" sz="2700" dirty="0" smtClean="0"/>
              <a:t>€ 8.229,72   Bauhof, Instandhaltung Fahrzeuge</a:t>
            </a:r>
            <a:endParaRPr lang="de-DE" sz="2700" dirty="0" smtClean="0"/>
          </a:p>
          <a:p>
            <a:pPr lvl="1"/>
            <a:r>
              <a:rPr lang="de-DE" sz="2700" dirty="0" smtClean="0"/>
              <a:t> </a:t>
            </a:r>
            <a:r>
              <a:rPr lang="de-DE" sz="2700" dirty="0" smtClean="0"/>
              <a:t>Reparatur Pritsche und </a:t>
            </a:r>
            <a:r>
              <a:rPr lang="de-DE" sz="2700" dirty="0" err="1" smtClean="0"/>
              <a:t>Manitou</a:t>
            </a:r>
            <a:endParaRPr lang="de-DE" sz="2700" dirty="0" smtClean="0"/>
          </a:p>
          <a:p>
            <a:pPr lvl="1"/>
            <a:r>
              <a:rPr lang="de-DE" sz="2700" dirty="0" smtClean="0"/>
              <a:t>(GR 20.06.2017 € 3.500,-, Restbetrag € 4.729,72)</a:t>
            </a:r>
            <a:endParaRPr lang="de-DE" sz="2700" dirty="0" smtClean="0"/>
          </a:p>
          <a:p>
            <a:endParaRPr lang="de-DE" sz="2800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132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8478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Ausgabenüberschreitungen OH </a:t>
            </a:r>
            <a:r>
              <a:rPr lang="de-DE" sz="4000" b="1" dirty="0" smtClean="0"/>
              <a:t>(3)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95536" y="2492896"/>
            <a:ext cx="8496944" cy="4104456"/>
          </a:xfrm>
        </p:spPr>
        <p:txBody>
          <a:bodyPr>
            <a:noAutofit/>
          </a:bodyPr>
          <a:lstStyle/>
          <a:p>
            <a:r>
              <a:rPr lang="de-DE" sz="2700" dirty="0" smtClean="0"/>
              <a:t>€ </a:t>
            </a:r>
            <a:r>
              <a:rPr lang="de-DE" sz="2700" dirty="0" smtClean="0"/>
              <a:t>8.085,-   Gewinnentnahme </a:t>
            </a:r>
            <a:r>
              <a:rPr lang="de-DE" sz="2700" dirty="0" err="1" smtClean="0"/>
              <a:t>marktbest</a:t>
            </a:r>
            <a:r>
              <a:rPr lang="de-DE" sz="2700" dirty="0" smtClean="0"/>
              <a:t>. </a:t>
            </a:r>
            <a:r>
              <a:rPr lang="de-DE" sz="2700" dirty="0" smtClean="0"/>
              <a:t>Betriebe</a:t>
            </a:r>
            <a:endParaRPr lang="de-DE" sz="2700" dirty="0" smtClean="0"/>
          </a:p>
          <a:p>
            <a:pPr lvl="1"/>
            <a:r>
              <a:rPr lang="de-DE" sz="2700" dirty="0" smtClean="0"/>
              <a:t>Maastricht-Buchung</a:t>
            </a:r>
          </a:p>
          <a:p>
            <a:pPr lvl="1"/>
            <a:endParaRPr lang="de-DE" sz="2700" dirty="0" smtClean="0"/>
          </a:p>
          <a:p>
            <a:r>
              <a:rPr lang="de-DE" sz="2700" dirty="0" smtClean="0"/>
              <a:t>€ 3.086,84   Abwasserbeseitigung, Instandhaltung Maschinen/Wartung</a:t>
            </a:r>
            <a:endParaRPr lang="de-DE" sz="2700" dirty="0" smtClean="0"/>
          </a:p>
          <a:p>
            <a:pPr lvl="1"/>
            <a:r>
              <a:rPr lang="de-DE" sz="2700" dirty="0" smtClean="0"/>
              <a:t> </a:t>
            </a:r>
            <a:r>
              <a:rPr lang="de-DE" sz="2700" dirty="0" smtClean="0"/>
              <a:t>div. Instandhaltungsmaßnahmen, Kompressor PW </a:t>
            </a:r>
            <a:r>
              <a:rPr lang="de-DE" sz="2700" dirty="0" err="1" smtClean="0"/>
              <a:t>Fugging</a:t>
            </a:r>
            <a:r>
              <a:rPr lang="de-DE" sz="2700" dirty="0" smtClean="0"/>
              <a:t>, Stromaggregat</a:t>
            </a:r>
            <a:r>
              <a:rPr lang="de-DE" sz="2700" dirty="0" smtClean="0"/>
              <a:t/>
            </a:r>
            <a:br>
              <a:rPr lang="de-DE" sz="2700" dirty="0" smtClean="0"/>
            </a:br>
            <a:r>
              <a:rPr lang="de-DE" sz="2700" dirty="0" smtClean="0"/>
              <a:t>(GR 12.09.2017 und GR 12.12.2017)</a:t>
            </a:r>
            <a:endParaRPr lang="de-DE" sz="2700" dirty="0" smtClean="0"/>
          </a:p>
          <a:p>
            <a:endParaRPr lang="de-DE" sz="2800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366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8478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Ausgabenüberschreitungen OH </a:t>
            </a:r>
            <a:r>
              <a:rPr lang="de-DE" sz="4000" b="1" dirty="0" smtClean="0"/>
              <a:t>(4)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95536" y="2492896"/>
            <a:ext cx="8496944" cy="4104456"/>
          </a:xfrm>
        </p:spPr>
        <p:txBody>
          <a:bodyPr>
            <a:noAutofit/>
          </a:bodyPr>
          <a:lstStyle/>
          <a:p>
            <a:r>
              <a:rPr lang="de-DE" sz="2700" dirty="0" smtClean="0"/>
              <a:t>€ </a:t>
            </a:r>
            <a:r>
              <a:rPr lang="de-DE" sz="2700" dirty="0" smtClean="0"/>
              <a:t>1.503,23,-   Wohn- und Geschäftsgebäude, Tilgung WBF</a:t>
            </a:r>
            <a:endParaRPr lang="de-DE" sz="2700" dirty="0" smtClean="0"/>
          </a:p>
          <a:p>
            <a:pPr lvl="1"/>
            <a:r>
              <a:rPr lang="de-DE" sz="2700" dirty="0" smtClean="0"/>
              <a:t>WBF-Tilgung noch im Jah</a:t>
            </a:r>
            <a:r>
              <a:rPr lang="de-DE" sz="2700" dirty="0" smtClean="0"/>
              <a:t>r 2017</a:t>
            </a:r>
            <a:endParaRPr lang="de-DE" sz="2700" dirty="0" smtClean="0"/>
          </a:p>
          <a:p>
            <a:pPr lvl="1"/>
            <a:endParaRPr lang="de-DE" sz="27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de-DE" sz="2700" dirty="0" smtClean="0"/>
              <a:t>€ 849.191,19   Zuführungen OH </a:t>
            </a:r>
            <a:r>
              <a:rPr lang="de-DE" sz="2700" dirty="0"/>
              <a:t>an </a:t>
            </a:r>
            <a:r>
              <a:rPr lang="de-DE" sz="2700" dirty="0" smtClean="0"/>
              <a:t>AOH</a:t>
            </a:r>
            <a:br>
              <a:rPr lang="de-DE" sz="2700" dirty="0" smtClean="0"/>
            </a:br>
            <a:r>
              <a:rPr lang="de-DE" sz="2700" dirty="0" smtClean="0"/>
              <a:t>(GR </a:t>
            </a:r>
            <a:r>
              <a:rPr lang="de-DE" sz="2700" dirty="0"/>
              <a:t>12.12.2017 und GR 15.02.2018)</a:t>
            </a:r>
          </a:p>
          <a:p>
            <a:pPr lvl="1"/>
            <a:r>
              <a:rPr lang="de-DE" sz="2700" dirty="0" smtClean="0"/>
              <a:t>€ 625.000,- an LWL-Projekt</a:t>
            </a:r>
          </a:p>
          <a:p>
            <a:pPr lvl="1"/>
            <a:r>
              <a:rPr lang="de-DE" sz="2700" dirty="0" smtClean="0"/>
              <a:t>€ 90.865,85 an Vorhaben FF Hain </a:t>
            </a:r>
            <a:r>
              <a:rPr lang="de-DE" sz="2700" dirty="0" err="1" smtClean="0"/>
              <a:t>Zagging</a:t>
            </a:r>
            <a:endParaRPr lang="de-DE" sz="2700" dirty="0" smtClean="0"/>
          </a:p>
          <a:p>
            <a:pPr lvl="1"/>
            <a:r>
              <a:rPr lang="de-DE" sz="2700" dirty="0" smtClean="0"/>
              <a:t>€ 304.512,78 an Straßenbau</a:t>
            </a:r>
            <a:r>
              <a:rPr lang="de-DE" sz="2700" dirty="0" smtClean="0"/>
              <a:t/>
            </a:r>
            <a:br>
              <a:rPr lang="de-DE" sz="2700" dirty="0" smtClean="0"/>
            </a:br>
            <a:endParaRPr lang="de-DE" sz="2800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634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8478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Ausgabenüberschreitungen </a:t>
            </a:r>
            <a:r>
              <a:rPr lang="de-DE" sz="4000" b="1" dirty="0" smtClean="0"/>
              <a:t>AOH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95536" y="2492896"/>
            <a:ext cx="8496944" cy="4104456"/>
          </a:xfrm>
        </p:spPr>
        <p:txBody>
          <a:bodyPr>
            <a:noAutofit/>
          </a:bodyPr>
          <a:lstStyle/>
          <a:p>
            <a:r>
              <a:rPr lang="de-DE" sz="2700" dirty="0" smtClean="0"/>
              <a:t>€ </a:t>
            </a:r>
            <a:r>
              <a:rPr lang="de-DE" sz="2700" dirty="0" smtClean="0"/>
              <a:t>62.097,04   FF Hain </a:t>
            </a:r>
            <a:r>
              <a:rPr lang="de-DE" sz="2700" dirty="0" err="1" smtClean="0"/>
              <a:t>Zagging</a:t>
            </a:r>
            <a:r>
              <a:rPr lang="de-DE" sz="2700" dirty="0" smtClean="0"/>
              <a:t>, allg. Baukosten</a:t>
            </a:r>
            <a:endParaRPr lang="de-DE" sz="2700" dirty="0" smtClean="0"/>
          </a:p>
          <a:p>
            <a:pPr lvl="1"/>
            <a:r>
              <a:rPr lang="de-DE" sz="2700" dirty="0" smtClean="0"/>
              <a:t>zu gering budgetiert (GR 12.12.2017)</a:t>
            </a:r>
            <a:endParaRPr lang="de-DE" sz="2700" dirty="0" smtClean="0"/>
          </a:p>
          <a:p>
            <a:r>
              <a:rPr lang="de-DE" sz="2700" dirty="0" smtClean="0"/>
              <a:t>€ 128.325,-   FF Hain </a:t>
            </a:r>
            <a:r>
              <a:rPr lang="de-DE" sz="2700" dirty="0" err="1" smtClean="0"/>
              <a:t>Zagging</a:t>
            </a:r>
            <a:r>
              <a:rPr lang="de-DE" sz="2700" dirty="0" smtClean="0"/>
              <a:t>, Eigenleistungen</a:t>
            </a:r>
            <a:endParaRPr lang="de-DE" sz="2700" dirty="0" smtClean="0"/>
          </a:p>
          <a:p>
            <a:pPr lvl="1"/>
            <a:r>
              <a:rPr lang="de-DE" sz="2700" dirty="0" smtClean="0"/>
              <a:t> </a:t>
            </a:r>
            <a:r>
              <a:rPr lang="de-DE" sz="2700" dirty="0" smtClean="0"/>
              <a:t>Abrechnungssumme 2017 (GR 12.12.2017)</a:t>
            </a:r>
            <a:endParaRPr lang="de-DE" sz="2700" dirty="0" smtClean="0"/>
          </a:p>
          <a:p>
            <a:r>
              <a:rPr lang="de-DE" sz="2700" dirty="0" smtClean="0"/>
              <a:t>€ 18.482,-   Grundbesitz, Immobilienertragssteuer</a:t>
            </a:r>
            <a:endParaRPr lang="de-DE" sz="2700" dirty="0" smtClean="0"/>
          </a:p>
          <a:p>
            <a:pPr lvl="1"/>
            <a:r>
              <a:rPr lang="de-DE" sz="2700" dirty="0" smtClean="0"/>
              <a:t> </a:t>
            </a:r>
            <a:r>
              <a:rPr lang="de-DE" sz="2700" dirty="0" err="1" smtClean="0"/>
              <a:t>ImmoEst</a:t>
            </a:r>
            <a:r>
              <a:rPr lang="de-DE" sz="2700" dirty="0" smtClean="0"/>
              <a:t> für Grundverkäufe (GR 12.09.2017)</a:t>
            </a:r>
          </a:p>
          <a:p>
            <a:r>
              <a:rPr lang="de-DE" sz="2700" dirty="0" smtClean="0"/>
              <a:t>€ 2.501,31 Wasserversorgung, Ingenieurleistungen BA 04</a:t>
            </a:r>
          </a:p>
          <a:p>
            <a:pPr lvl="1"/>
            <a:r>
              <a:rPr lang="de-DE" sz="2700" dirty="0" smtClean="0"/>
              <a:t>Kosten lt. </a:t>
            </a:r>
            <a:r>
              <a:rPr lang="de-DE" sz="2700" dirty="0" err="1" smtClean="0"/>
              <a:t>tatsächl</a:t>
            </a:r>
            <a:r>
              <a:rPr lang="de-DE" sz="2700" dirty="0" smtClean="0"/>
              <a:t>. Abrechnung (GR 12.12.2017)</a:t>
            </a:r>
            <a:endParaRPr lang="de-DE" sz="2700" dirty="0" smtClean="0"/>
          </a:p>
          <a:p>
            <a:endParaRPr lang="de-DE" sz="2700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339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5" y="1556792"/>
            <a:ext cx="7918648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Rechnungsabschluss </a:t>
            </a:r>
            <a:r>
              <a:rPr lang="de-DE" sz="4000" b="1" dirty="0" smtClean="0"/>
              <a:t>2017 </a:t>
            </a:r>
            <a:r>
              <a:rPr lang="de-DE" sz="4000" b="1" dirty="0" smtClean="0"/>
              <a:t>- Eckdaten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650115" y="2420888"/>
            <a:ext cx="7632848" cy="1512628"/>
          </a:xfrm>
        </p:spPr>
        <p:txBody>
          <a:bodyPr>
            <a:noAutofit/>
          </a:bodyPr>
          <a:lstStyle/>
          <a:p>
            <a:r>
              <a:rPr lang="de-DE" sz="3000" dirty="0" smtClean="0"/>
              <a:t>Kassenbestand zum </a:t>
            </a:r>
            <a:r>
              <a:rPr lang="de-DE" sz="3000" dirty="0" smtClean="0"/>
              <a:t>31.12.2017: </a:t>
            </a:r>
            <a:r>
              <a:rPr lang="de-DE" sz="3000" dirty="0" smtClean="0"/>
              <a:t>€ </a:t>
            </a:r>
            <a:r>
              <a:rPr lang="de-DE" sz="3000" dirty="0" smtClean="0"/>
              <a:t>780.199,12</a:t>
            </a:r>
            <a:endParaRPr lang="de-DE" sz="3000" dirty="0" smtClean="0"/>
          </a:p>
          <a:p>
            <a:r>
              <a:rPr lang="de-DE" sz="3000" dirty="0" smtClean="0"/>
              <a:t>Gesamtabschluss OH: + € </a:t>
            </a:r>
            <a:r>
              <a:rPr lang="de-DE" sz="3000" dirty="0" smtClean="0"/>
              <a:t>63.620,95</a:t>
            </a:r>
            <a:endParaRPr lang="de-DE" sz="3000" dirty="0" smtClean="0"/>
          </a:p>
          <a:p>
            <a:r>
              <a:rPr lang="de-DE" sz="3000" dirty="0" smtClean="0"/>
              <a:t>Gesamtabschluss AOH: </a:t>
            </a:r>
            <a:r>
              <a:rPr lang="de-DE" sz="3000" dirty="0" smtClean="0">
                <a:solidFill>
                  <a:srgbClr val="FF0000"/>
                </a:solidFill>
              </a:rPr>
              <a:t>- € </a:t>
            </a:r>
            <a:r>
              <a:rPr lang="de-DE" sz="3000" dirty="0" smtClean="0">
                <a:solidFill>
                  <a:srgbClr val="FF0000"/>
                </a:solidFill>
              </a:rPr>
              <a:t>243.528,35</a:t>
            </a:r>
            <a:endParaRPr lang="de-DE" sz="3000" dirty="0" smtClean="0">
              <a:solidFill>
                <a:srgbClr val="FF0000"/>
              </a:solidFill>
            </a:endParaRPr>
          </a:p>
          <a:p>
            <a:endParaRPr lang="de-DE" sz="3000" dirty="0" smtClean="0"/>
          </a:p>
        </p:txBody>
      </p:sp>
      <p:pic>
        <p:nvPicPr>
          <p:cNvPr id="9" name="Grafik 8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4293096"/>
            <a:ext cx="83629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49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rhein-zeitung.de/cms_media/module_img/2808/1404366_1_popup_image_307d6f58c51202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97152"/>
            <a:ext cx="2530624" cy="1897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507214" y="1556792"/>
            <a:ext cx="809723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Rechnungsabschluss </a:t>
            </a:r>
            <a:r>
              <a:rPr lang="de-DE" sz="4000" b="1" dirty="0" smtClean="0"/>
              <a:t>2017</a:t>
            </a:r>
            <a:endParaRPr lang="de-DE" sz="4000" b="1" dirty="0" smtClean="0"/>
          </a:p>
          <a:p>
            <a:r>
              <a:rPr lang="de-DE" sz="4000" b="1" dirty="0" smtClean="0"/>
              <a:t>Zustandekommen des OH-Überschusses (1)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23528" y="2636912"/>
            <a:ext cx="8640960" cy="3600400"/>
          </a:xfrm>
        </p:spPr>
        <p:txBody>
          <a:bodyPr>
            <a:noAutofit/>
          </a:bodyPr>
          <a:lstStyle/>
          <a:p>
            <a:r>
              <a:rPr lang="de-DE" sz="3000" dirty="0" smtClean="0"/>
              <a:t>div. Minderausgaben, z.B.:</a:t>
            </a:r>
          </a:p>
          <a:p>
            <a:pPr lvl="1"/>
            <a:r>
              <a:rPr lang="de-DE" sz="3000" dirty="0" smtClean="0"/>
              <a:t>€ </a:t>
            </a:r>
            <a:r>
              <a:rPr lang="de-DE" sz="3000" dirty="0" smtClean="0"/>
              <a:t>6.400,- Bausachverständigenkosten</a:t>
            </a:r>
            <a:endParaRPr lang="de-DE" sz="3000" dirty="0" smtClean="0"/>
          </a:p>
          <a:p>
            <a:pPr lvl="1"/>
            <a:r>
              <a:rPr lang="de-DE" sz="3000" dirty="0" smtClean="0"/>
              <a:t>€ </a:t>
            </a:r>
            <a:r>
              <a:rPr lang="de-DE" sz="3000" dirty="0" smtClean="0"/>
              <a:t>10.500,- Kindergarten, Gebühren</a:t>
            </a:r>
            <a:endParaRPr lang="de-DE" sz="3000" dirty="0" smtClean="0"/>
          </a:p>
          <a:p>
            <a:pPr lvl="1"/>
            <a:r>
              <a:rPr lang="de-DE" sz="3000" dirty="0" smtClean="0"/>
              <a:t>€ </a:t>
            </a:r>
            <a:r>
              <a:rPr lang="de-DE" sz="3000" dirty="0" smtClean="0"/>
              <a:t>4.100,- Hochwasserschutz, Instandhaltung</a:t>
            </a:r>
            <a:endParaRPr lang="de-DE" sz="3000" dirty="0" smtClean="0"/>
          </a:p>
          <a:p>
            <a:pPr lvl="1"/>
            <a:r>
              <a:rPr lang="de-DE" sz="3000" dirty="0" smtClean="0"/>
              <a:t>€ </a:t>
            </a:r>
            <a:r>
              <a:rPr lang="de-DE" sz="3000" dirty="0" smtClean="0"/>
              <a:t>5.800,- Straßenbeleuchtung,</a:t>
            </a:r>
            <a:br>
              <a:rPr lang="de-DE" sz="3000" dirty="0" smtClean="0"/>
            </a:br>
            <a:r>
              <a:rPr lang="de-DE" sz="3000" dirty="0" smtClean="0"/>
              <a:t>Instandhaltung</a:t>
            </a:r>
            <a:endParaRPr lang="de-DE" sz="3000" dirty="0" smtClean="0"/>
          </a:p>
          <a:p>
            <a:pPr lvl="1"/>
            <a:endParaRPr lang="de-DE" sz="3000" dirty="0" smtClean="0"/>
          </a:p>
          <a:p>
            <a:endParaRPr lang="de-DE" sz="3000" dirty="0" smtClean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054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48417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Zuführungen bzw. </a:t>
            </a:r>
            <a:r>
              <a:rPr lang="de-DE" sz="4000" b="1" dirty="0" smtClean="0"/>
              <a:t>Rückführungen (1)</a:t>
            </a:r>
            <a:endParaRPr lang="de-DE" sz="4000" b="1" dirty="0"/>
          </a:p>
        </p:txBody>
      </p:sp>
      <p:pic>
        <p:nvPicPr>
          <p:cNvPr id="9" name="Picture 2" descr="http://www.immobilienscout24.de/content/is24/deu/www/de/bauen/bauplanung/grundstueck/grundstueckskauf/geldtransfer/_jcr_content/par/textimage/image.medium.jpg/1372334615506/geldtransfer-muenz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869160"/>
            <a:ext cx="1739846" cy="184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27584" y="2384521"/>
            <a:ext cx="7704856" cy="4176464"/>
          </a:xfrm>
        </p:spPr>
        <p:txBody>
          <a:bodyPr>
            <a:noAutofit/>
          </a:bodyPr>
          <a:lstStyle/>
          <a:p>
            <a:r>
              <a:rPr lang="de-DE" dirty="0" smtClean="0"/>
              <a:t>€ </a:t>
            </a:r>
            <a:r>
              <a:rPr lang="de-DE" dirty="0" smtClean="0"/>
              <a:t>566.462,53</a:t>
            </a:r>
            <a:endParaRPr lang="de-DE" dirty="0" smtClean="0"/>
          </a:p>
          <a:p>
            <a:pPr lvl="1"/>
            <a:r>
              <a:rPr lang="de-DE" sz="3200" dirty="0" smtClean="0"/>
              <a:t>von </a:t>
            </a:r>
            <a:r>
              <a:rPr lang="de-DE" sz="3200" dirty="0" smtClean="0"/>
              <a:t>Vorhaben ABA BA 05 </a:t>
            </a:r>
            <a:r>
              <a:rPr lang="de-DE" sz="3200" dirty="0" smtClean="0"/>
              <a:t>an Vorhaben </a:t>
            </a:r>
            <a:r>
              <a:rPr lang="de-DE" sz="3200" dirty="0" smtClean="0"/>
              <a:t>Abwasserbeseitigung</a:t>
            </a:r>
            <a:endParaRPr lang="de-DE" sz="3200" dirty="0" smtClean="0"/>
          </a:p>
          <a:p>
            <a:r>
              <a:rPr lang="de-DE" dirty="0" smtClean="0"/>
              <a:t>€ </a:t>
            </a:r>
            <a:r>
              <a:rPr lang="de-DE" dirty="0" smtClean="0"/>
              <a:t>51.238,84</a:t>
            </a:r>
            <a:endParaRPr lang="de-DE" dirty="0" smtClean="0"/>
          </a:p>
          <a:p>
            <a:pPr lvl="1"/>
            <a:r>
              <a:rPr lang="de-DE" sz="3200" dirty="0" smtClean="0"/>
              <a:t>von </a:t>
            </a:r>
            <a:r>
              <a:rPr lang="de-DE" sz="3200" dirty="0" smtClean="0"/>
              <a:t>Vorhaben WVA BA 03 an</a:t>
            </a:r>
            <a:br>
              <a:rPr lang="de-DE" sz="3200" dirty="0" smtClean="0"/>
            </a:br>
            <a:r>
              <a:rPr lang="de-DE" sz="3200" dirty="0" smtClean="0"/>
              <a:t>Vorhaben Wasserversorgungsanlage</a:t>
            </a:r>
            <a:endParaRPr lang="de-DE" sz="3200" dirty="0" smtClean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860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rhein-zeitung.de/cms_media/module_img/2808/1404366_1_popup_image_307d6f58c51202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97152"/>
            <a:ext cx="2530624" cy="1897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507214" y="1556792"/>
            <a:ext cx="809723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Rechnungsabschluss </a:t>
            </a:r>
            <a:r>
              <a:rPr lang="de-DE" sz="4000" b="1" dirty="0" smtClean="0"/>
              <a:t>2017</a:t>
            </a:r>
            <a:endParaRPr lang="de-DE" sz="4000" b="1" dirty="0" smtClean="0"/>
          </a:p>
          <a:p>
            <a:r>
              <a:rPr lang="de-DE" sz="4000" b="1" dirty="0" smtClean="0"/>
              <a:t>Zustandekommen des OH-Überschusses (2)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107504" y="2636912"/>
            <a:ext cx="9036496" cy="3600400"/>
          </a:xfrm>
        </p:spPr>
        <p:txBody>
          <a:bodyPr>
            <a:noAutofit/>
          </a:bodyPr>
          <a:lstStyle/>
          <a:p>
            <a:pPr lvl="1"/>
            <a:r>
              <a:rPr lang="de-DE" sz="3000" dirty="0"/>
              <a:t>€ </a:t>
            </a:r>
            <a:r>
              <a:rPr lang="de-DE" sz="3000" dirty="0" smtClean="0"/>
              <a:t>22.100,- WVA, Baukosten, Anschaffungen und Instandhaltungen</a:t>
            </a:r>
            <a:endParaRPr lang="de-DE" sz="3000" dirty="0"/>
          </a:p>
          <a:p>
            <a:pPr lvl="1"/>
            <a:r>
              <a:rPr lang="de-DE" sz="3000" dirty="0"/>
              <a:t>€ </a:t>
            </a:r>
            <a:r>
              <a:rPr lang="de-DE" sz="3000" dirty="0" smtClean="0"/>
              <a:t>29.100,- ABA, Baukosten, Anschaffungen und Instandhaltungen </a:t>
            </a:r>
          </a:p>
          <a:p>
            <a:pPr lvl="1"/>
            <a:endParaRPr lang="de-DE" sz="3000" dirty="0" smtClean="0"/>
          </a:p>
          <a:p>
            <a:pPr lvl="1"/>
            <a:endParaRPr lang="de-DE" sz="3000" dirty="0" smtClean="0"/>
          </a:p>
          <a:p>
            <a:pPr lvl="1"/>
            <a:endParaRPr lang="de-DE" sz="3000" dirty="0" smtClean="0"/>
          </a:p>
          <a:p>
            <a:endParaRPr lang="de-DE" sz="3000" dirty="0" smtClean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768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rhein-zeitung.de/cms_media/module_img/2808/1404366_1_popup_image_307d6f58c512023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797152"/>
            <a:ext cx="2530624" cy="1897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507214" y="1556792"/>
            <a:ext cx="809723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Rechnungsabschluss </a:t>
            </a:r>
            <a:r>
              <a:rPr lang="de-DE" sz="4000" b="1" dirty="0" smtClean="0"/>
              <a:t>2017</a:t>
            </a:r>
            <a:endParaRPr lang="de-DE" sz="4000" b="1" dirty="0" smtClean="0"/>
          </a:p>
          <a:p>
            <a:r>
              <a:rPr lang="de-DE" sz="4000" b="1" dirty="0" smtClean="0"/>
              <a:t>Zustandekommen des OH-Überschusses (3)</a:t>
            </a:r>
            <a:endParaRPr lang="de-DE" sz="4000" b="1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Inhaltsplatzhalter 6"/>
          <p:cNvSpPr txBox="1">
            <a:spLocks/>
          </p:cNvSpPr>
          <p:nvPr/>
        </p:nvSpPr>
        <p:spPr>
          <a:xfrm>
            <a:off x="323528" y="2636912"/>
            <a:ext cx="9001000" cy="36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dirty="0" smtClean="0"/>
              <a:t>div. Mehreinnahmen, z.B.:</a:t>
            </a:r>
          </a:p>
          <a:p>
            <a:pPr lvl="1"/>
            <a:r>
              <a:rPr lang="de-DE" dirty="0" smtClean="0"/>
              <a:t>€ </a:t>
            </a:r>
            <a:r>
              <a:rPr lang="de-DE" dirty="0" smtClean="0"/>
              <a:t>53.800,- Kanal-Benützungsgebühren</a:t>
            </a:r>
            <a:endParaRPr lang="de-DE" dirty="0" smtClean="0"/>
          </a:p>
          <a:p>
            <a:pPr lvl="1"/>
            <a:r>
              <a:rPr lang="de-DE" dirty="0" smtClean="0"/>
              <a:t>€ </a:t>
            </a:r>
            <a:r>
              <a:rPr lang="de-DE" dirty="0" smtClean="0"/>
              <a:t>7.200,- LWL-Projekt, Einnahmen aus Vermietung </a:t>
            </a:r>
            <a:endParaRPr lang="de-DE" dirty="0" smtClean="0"/>
          </a:p>
          <a:p>
            <a:pPr lvl="1"/>
            <a:r>
              <a:rPr lang="de-DE" dirty="0" smtClean="0"/>
              <a:t>€ </a:t>
            </a:r>
            <a:r>
              <a:rPr lang="de-DE" dirty="0" smtClean="0"/>
              <a:t>41.800,- Kommunalsteuer</a:t>
            </a:r>
            <a:endParaRPr lang="de-DE" dirty="0" smtClean="0"/>
          </a:p>
          <a:p>
            <a:pPr lvl="1"/>
            <a:r>
              <a:rPr lang="de-DE" dirty="0" smtClean="0"/>
              <a:t>€ </a:t>
            </a:r>
            <a:r>
              <a:rPr lang="de-DE" dirty="0" smtClean="0"/>
              <a:t>12.500,- Aufschließung</a:t>
            </a:r>
            <a:endParaRPr lang="de-DE" dirty="0" smtClean="0"/>
          </a:p>
          <a:p>
            <a:pPr lvl="1"/>
            <a:r>
              <a:rPr lang="de-DE" dirty="0" smtClean="0"/>
              <a:t>€ </a:t>
            </a:r>
            <a:r>
              <a:rPr lang="de-DE" dirty="0" smtClean="0"/>
              <a:t>145.600,- Ertragsanteile</a:t>
            </a:r>
            <a:endParaRPr lang="de-DE" dirty="0" smtClean="0"/>
          </a:p>
          <a:p>
            <a:pPr lvl="1"/>
            <a:r>
              <a:rPr lang="de-DE" dirty="0" smtClean="0"/>
              <a:t>€ </a:t>
            </a:r>
            <a:r>
              <a:rPr lang="de-DE" dirty="0" smtClean="0"/>
              <a:t>76.800,- Finanzzuweisungen</a:t>
            </a:r>
            <a:br>
              <a:rPr lang="de-DE" dirty="0" smtClean="0"/>
            </a:br>
            <a:r>
              <a:rPr lang="de-DE" dirty="0" smtClean="0"/>
              <a:t>(Strukturhilfe)</a:t>
            </a:r>
            <a:endParaRPr lang="de-DE" dirty="0" smtClean="0"/>
          </a:p>
          <a:p>
            <a:pPr lvl="1"/>
            <a:endParaRPr lang="de-DE" dirty="0" smtClean="0"/>
          </a:p>
          <a:p>
            <a:endParaRPr lang="de-DE" sz="2800" dirty="0" smtClean="0"/>
          </a:p>
        </p:txBody>
      </p:sp>
    </p:spTree>
    <p:extLst>
      <p:ext uri="{BB962C8B-B14F-4D97-AF65-F5344CB8AC3E}">
        <p14:creationId xmlns:p14="http://schemas.microsoft.com/office/powerpoint/2010/main" val="1485403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3" y="1484784"/>
            <a:ext cx="8313259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 smtClean="0"/>
              <a:t>Rechnungsabschluss </a:t>
            </a:r>
            <a:r>
              <a:rPr lang="de-DE" sz="3400" b="1" dirty="0" smtClean="0"/>
              <a:t>2017</a:t>
            </a:r>
            <a:endParaRPr lang="de-DE" sz="3400" b="1" dirty="0" smtClean="0"/>
          </a:p>
          <a:p>
            <a:r>
              <a:rPr lang="de-DE" sz="3400" b="1" dirty="0" smtClean="0"/>
              <a:t>Übersicht AOH und</a:t>
            </a:r>
          </a:p>
          <a:p>
            <a:r>
              <a:rPr lang="de-DE" sz="3400" b="1" dirty="0" smtClean="0"/>
              <a:t>Zustandekommen des Fehlbetrages (1)</a:t>
            </a:r>
            <a:endParaRPr lang="de-DE" sz="34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86472" y="3140968"/>
            <a:ext cx="8478016" cy="3528392"/>
          </a:xfrm>
        </p:spPr>
        <p:txBody>
          <a:bodyPr>
            <a:noAutofit/>
          </a:bodyPr>
          <a:lstStyle/>
          <a:p>
            <a:pPr lvl="1"/>
            <a:r>
              <a:rPr lang="de-DE" sz="3200" dirty="0" smtClean="0"/>
              <a:t>Straßenbau und Straßenbeleuchtung</a:t>
            </a:r>
          </a:p>
          <a:p>
            <a:pPr lvl="2"/>
            <a:r>
              <a:rPr lang="de-DE" dirty="0" smtClean="0"/>
              <a:t>ausgeglichen, Gesamt-Vorhabensumme: € </a:t>
            </a:r>
            <a:r>
              <a:rPr lang="de-DE" dirty="0" smtClean="0"/>
              <a:t>361.341,53</a:t>
            </a:r>
            <a:endParaRPr lang="de-DE" dirty="0" smtClean="0"/>
          </a:p>
          <a:p>
            <a:pPr lvl="1"/>
            <a:r>
              <a:rPr lang="de-DE" sz="3200" dirty="0" smtClean="0"/>
              <a:t>Feuerwehr Hain </a:t>
            </a:r>
            <a:r>
              <a:rPr lang="de-DE" sz="3200" dirty="0" err="1" smtClean="0"/>
              <a:t>Zagging</a:t>
            </a:r>
            <a:endParaRPr lang="de-DE" sz="3200" dirty="0" smtClean="0"/>
          </a:p>
          <a:p>
            <a:pPr lvl="2"/>
            <a:r>
              <a:rPr lang="de-DE" dirty="0" smtClean="0"/>
              <a:t>ausgeglichen, Gesamt-Vorhabensumme</a:t>
            </a:r>
            <a:r>
              <a:rPr lang="de-DE" dirty="0" smtClean="0"/>
              <a:t>: € </a:t>
            </a:r>
            <a:r>
              <a:rPr lang="de-DE" dirty="0" smtClean="0"/>
              <a:t>1.290.432,21</a:t>
            </a:r>
            <a:endParaRPr lang="de-DE" dirty="0" smtClean="0"/>
          </a:p>
          <a:p>
            <a:pPr lvl="1"/>
            <a:r>
              <a:rPr lang="de-DE" sz="3200" dirty="0" smtClean="0"/>
              <a:t>Güterwegeerhaltung</a:t>
            </a:r>
            <a:endParaRPr lang="de-DE" sz="3200" dirty="0" smtClean="0"/>
          </a:p>
          <a:p>
            <a:pPr lvl="2"/>
            <a:r>
              <a:rPr lang="de-DE" dirty="0" smtClean="0"/>
              <a:t>ausgeglichen, Gesamt-Vorhabensumme: € </a:t>
            </a:r>
            <a:r>
              <a:rPr lang="de-DE" dirty="0" smtClean="0"/>
              <a:t>21.888,-</a:t>
            </a:r>
            <a:endParaRPr lang="de-DE" dirty="0" smtClean="0"/>
          </a:p>
          <a:p>
            <a:endParaRPr lang="de-DE" dirty="0" smtClean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080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3" y="1484784"/>
            <a:ext cx="8313259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 smtClean="0"/>
              <a:t>Rechnungsabschluss </a:t>
            </a:r>
            <a:r>
              <a:rPr lang="de-DE" sz="3400" b="1" dirty="0" smtClean="0"/>
              <a:t>2017</a:t>
            </a:r>
            <a:endParaRPr lang="de-DE" sz="3400" b="1" dirty="0" smtClean="0"/>
          </a:p>
          <a:p>
            <a:r>
              <a:rPr lang="de-DE" sz="3400" b="1" dirty="0" smtClean="0"/>
              <a:t>Übersicht AOH und</a:t>
            </a:r>
          </a:p>
          <a:p>
            <a:r>
              <a:rPr lang="de-DE" sz="3400" b="1" dirty="0" smtClean="0"/>
              <a:t>Zustandekommen des Fehlbetrages (2)</a:t>
            </a:r>
            <a:endParaRPr lang="de-DE" sz="34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86472" y="3140968"/>
            <a:ext cx="8136904" cy="3528392"/>
          </a:xfrm>
        </p:spPr>
        <p:txBody>
          <a:bodyPr>
            <a:noAutofit/>
          </a:bodyPr>
          <a:lstStyle/>
          <a:p>
            <a:pPr lvl="1"/>
            <a:r>
              <a:rPr lang="de-DE" sz="3200" dirty="0" smtClean="0"/>
              <a:t>Abwasserbeseitigung BA </a:t>
            </a:r>
            <a:r>
              <a:rPr lang="de-DE" sz="3200" dirty="0" smtClean="0"/>
              <a:t>05 und BA 08</a:t>
            </a:r>
            <a:endParaRPr lang="de-DE" sz="3200" dirty="0" smtClean="0"/>
          </a:p>
          <a:p>
            <a:pPr lvl="2"/>
            <a:r>
              <a:rPr lang="de-DE" dirty="0" smtClean="0"/>
              <a:t>aufgelöst und zum neuen Vorhaben umgebucht</a:t>
            </a:r>
          </a:p>
          <a:p>
            <a:pPr lvl="1"/>
            <a:r>
              <a:rPr lang="de-DE" sz="3200" dirty="0" smtClean="0"/>
              <a:t>Wasserversorgung </a:t>
            </a:r>
            <a:r>
              <a:rPr lang="de-DE" sz="3200" dirty="0" smtClean="0"/>
              <a:t>BA </a:t>
            </a:r>
            <a:r>
              <a:rPr lang="de-DE" sz="3200" dirty="0" smtClean="0"/>
              <a:t>03 und BA 04</a:t>
            </a:r>
            <a:endParaRPr lang="de-DE" sz="3200" dirty="0" smtClean="0"/>
          </a:p>
          <a:p>
            <a:pPr lvl="2"/>
            <a:r>
              <a:rPr lang="de-DE" dirty="0"/>
              <a:t>aufgelöst und zum neuen Vorhaben umgebucht</a:t>
            </a:r>
          </a:p>
          <a:p>
            <a:pPr lvl="1"/>
            <a:r>
              <a:rPr lang="de-DE" sz="3200" dirty="0" smtClean="0"/>
              <a:t>Abwasserbeseitigung BA 09</a:t>
            </a:r>
            <a:endParaRPr lang="de-DE" sz="3200" dirty="0"/>
          </a:p>
          <a:p>
            <a:pPr lvl="2"/>
            <a:r>
              <a:rPr lang="de-DE" dirty="0" smtClean="0"/>
              <a:t>ausgeglichen, Gesamt-Vorhabensumme: € 1.394,62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78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www.rhein-zeitung.de/cms_media/module_img/2808/1404366_1_popup_image_307d6f58c51202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100" y="5229200"/>
            <a:ext cx="1920213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/>
          <p:cNvSpPr txBox="1">
            <a:spLocks/>
          </p:cNvSpPr>
          <p:nvPr/>
        </p:nvSpPr>
        <p:spPr>
          <a:xfrm>
            <a:off x="507213" y="1484784"/>
            <a:ext cx="8313259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 smtClean="0"/>
              <a:t>Rechnungsabschluss </a:t>
            </a:r>
            <a:r>
              <a:rPr lang="de-DE" sz="3400" b="1" dirty="0" smtClean="0"/>
              <a:t>2017</a:t>
            </a:r>
            <a:endParaRPr lang="de-DE" sz="3400" b="1" dirty="0" smtClean="0"/>
          </a:p>
          <a:p>
            <a:r>
              <a:rPr lang="de-DE" sz="3400" b="1" dirty="0" smtClean="0"/>
              <a:t>Übersicht AOH und</a:t>
            </a:r>
          </a:p>
          <a:p>
            <a:r>
              <a:rPr lang="de-DE" sz="3400" b="1" dirty="0" smtClean="0"/>
              <a:t>Zustandekommen des Fehlbetrages (3)</a:t>
            </a:r>
            <a:endParaRPr lang="de-DE" sz="34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86472" y="3140968"/>
            <a:ext cx="8136904" cy="3528392"/>
          </a:xfrm>
        </p:spPr>
        <p:txBody>
          <a:bodyPr>
            <a:noAutofit/>
          </a:bodyPr>
          <a:lstStyle/>
          <a:p>
            <a:pPr lvl="1"/>
            <a:r>
              <a:rPr lang="de-DE" sz="3200" dirty="0" smtClean="0"/>
              <a:t>Zinsenkapitalisierung BA 04: € </a:t>
            </a:r>
            <a:r>
              <a:rPr lang="de-DE" sz="3200" dirty="0" smtClean="0"/>
              <a:t>701,68</a:t>
            </a:r>
            <a:endParaRPr lang="de-DE" sz="3200" dirty="0" smtClean="0"/>
          </a:p>
          <a:p>
            <a:pPr lvl="1"/>
            <a:r>
              <a:rPr lang="de-DE" sz="3200" dirty="0" smtClean="0"/>
              <a:t>Zinsenkapitalisierung BA 05: € </a:t>
            </a:r>
            <a:r>
              <a:rPr lang="de-DE" sz="3200" dirty="0" smtClean="0"/>
              <a:t>496,07</a:t>
            </a:r>
          </a:p>
          <a:p>
            <a:pPr lvl="1"/>
            <a:r>
              <a:rPr lang="de-DE" sz="3200" dirty="0" smtClean="0"/>
              <a:t>Zinsenkapitalisierung BA 08: € 898,67</a:t>
            </a:r>
            <a:endParaRPr lang="de-DE" sz="3200" dirty="0" smtClean="0"/>
          </a:p>
          <a:p>
            <a:pPr lvl="1"/>
            <a:r>
              <a:rPr lang="de-DE" sz="3200" dirty="0" smtClean="0"/>
              <a:t>Telekommunikationsinfrastrukturnetz</a:t>
            </a:r>
          </a:p>
          <a:p>
            <a:pPr lvl="2"/>
            <a:r>
              <a:rPr lang="de-DE" dirty="0" smtClean="0"/>
              <a:t>Gesamt-Vorhabensumme: € </a:t>
            </a:r>
            <a:r>
              <a:rPr lang="de-DE" dirty="0" smtClean="0"/>
              <a:t>1.728.145,31</a:t>
            </a:r>
            <a:endParaRPr lang="de-DE" dirty="0" smtClean="0"/>
          </a:p>
          <a:p>
            <a:pPr lvl="2"/>
            <a:r>
              <a:rPr lang="de-DE" dirty="0" smtClean="0"/>
              <a:t>Fehlbetrag: € </a:t>
            </a:r>
            <a:r>
              <a:rPr lang="de-DE" dirty="0" smtClean="0"/>
              <a:t>573.841,21</a:t>
            </a:r>
            <a:endParaRPr lang="de-DE" dirty="0" smtClean="0"/>
          </a:p>
          <a:p>
            <a:pPr marL="0" indent="0">
              <a:buNone/>
            </a:pPr>
            <a:endParaRPr lang="de-DE" dirty="0" smtClean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52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3" y="1484784"/>
            <a:ext cx="8313259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 smtClean="0"/>
              <a:t>Rechnungsabschluss </a:t>
            </a:r>
            <a:r>
              <a:rPr lang="de-DE" sz="3400" b="1" dirty="0" smtClean="0"/>
              <a:t>2017</a:t>
            </a:r>
            <a:endParaRPr lang="de-DE" sz="3400" b="1" dirty="0" smtClean="0"/>
          </a:p>
          <a:p>
            <a:r>
              <a:rPr lang="de-DE" sz="3400" b="1" dirty="0" smtClean="0"/>
              <a:t>Übersicht AOH und</a:t>
            </a:r>
          </a:p>
          <a:p>
            <a:r>
              <a:rPr lang="de-DE" sz="3400" b="1" dirty="0" smtClean="0"/>
              <a:t>Zustandekommen des Fehlbetrages (4)</a:t>
            </a:r>
            <a:endParaRPr lang="de-DE" sz="34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95536" y="3068960"/>
            <a:ext cx="8136904" cy="3528392"/>
          </a:xfrm>
        </p:spPr>
        <p:txBody>
          <a:bodyPr>
            <a:noAutofit/>
          </a:bodyPr>
          <a:lstStyle/>
          <a:p>
            <a:pPr lvl="1"/>
            <a:r>
              <a:rPr lang="de-DE" dirty="0"/>
              <a:t>Abwasserbeseitigung </a:t>
            </a:r>
            <a:endParaRPr lang="de-DE" dirty="0" smtClean="0"/>
          </a:p>
          <a:p>
            <a:pPr lvl="2"/>
            <a:r>
              <a:rPr lang="de-DE" sz="2000" dirty="0" smtClean="0"/>
              <a:t>Gesamt-Vorhabensumme: € 1.158.871,48</a:t>
            </a:r>
          </a:p>
          <a:p>
            <a:pPr lvl="2"/>
            <a:r>
              <a:rPr lang="de-DE" sz="2000" dirty="0" smtClean="0"/>
              <a:t>Soll-Überschuss</a:t>
            </a:r>
            <a:r>
              <a:rPr lang="de-DE" sz="2000" dirty="0"/>
              <a:t>: € </a:t>
            </a:r>
            <a:r>
              <a:rPr lang="de-DE" sz="2000" dirty="0" smtClean="0"/>
              <a:t>365.177,09</a:t>
            </a:r>
            <a:endParaRPr lang="de-DE" sz="2000" dirty="0"/>
          </a:p>
          <a:p>
            <a:pPr lvl="1"/>
            <a:r>
              <a:rPr lang="de-DE" dirty="0" smtClean="0"/>
              <a:t>Wasserversorgung</a:t>
            </a:r>
          </a:p>
          <a:p>
            <a:pPr lvl="2"/>
            <a:r>
              <a:rPr lang="de-DE" sz="2000" dirty="0" smtClean="0"/>
              <a:t>Gesamt-Vorhabensumme: € 181.978,18</a:t>
            </a:r>
          </a:p>
          <a:p>
            <a:pPr lvl="2"/>
            <a:r>
              <a:rPr lang="de-DE" sz="2000" dirty="0" smtClean="0"/>
              <a:t>Fehlbetrag: € 34.786,23</a:t>
            </a:r>
          </a:p>
          <a:p>
            <a:pPr lvl="1"/>
            <a:r>
              <a:rPr lang="de-DE" sz="2400" dirty="0" err="1" smtClean="0"/>
              <a:t>Grundan</a:t>
            </a:r>
            <a:r>
              <a:rPr lang="de-DE" sz="2400" dirty="0" smtClean="0"/>
              <a:t>- und –</a:t>
            </a:r>
            <a:r>
              <a:rPr lang="de-DE" sz="2400" dirty="0" err="1" smtClean="0"/>
              <a:t>verkäufe</a:t>
            </a:r>
            <a:endParaRPr lang="de-DE" sz="2400" dirty="0" smtClean="0"/>
          </a:p>
          <a:p>
            <a:pPr lvl="2"/>
            <a:r>
              <a:rPr lang="de-DE" sz="2000" dirty="0" smtClean="0"/>
              <a:t>ausgeglichen, Gesamt-Vorhabensumme: € 817.261,13</a:t>
            </a:r>
            <a:endParaRPr lang="de-DE" sz="2000" dirty="0" smtClean="0"/>
          </a:p>
          <a:p>
            <a:pPr marL="0" indent="0">
              <a:buNone/>
            </a:pPr>
            <a:r>
              <a:rPr lang="de-DE" sz="2800" dirty="0" smtClean="0"/>
              <a:t>	</a:t>
            </a:r>
            <a:endParaRPr lang="de-DE" sz="2800" dirty="0" smtClean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52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3" y="1700808"/>
            <a:ext cx="809723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Rechnungsabschluss </a:t>
            </a:r>
            <a:r>
              <a:rPr lang="de-DE" sz="4000" b="1" dirty="0" smtClean="0"/>
              <a:t>2017</a:t>
            </a:r>
            <a:endParaRPr lang="de-DE" sz="4000" b="1" dirty="0" smtClean="0"/>
          </a:p>
          <a:p>
            <a:r>
              <a:rPr lang="de-DE" sz="4000" b="1" dirty="0" smtClean="0"/>
              <a:t>Schuldenart 1</a:t>
            </a:r>
            <a:endParaRPr lang="de-DE" sz="4000" b="1" dirty="0"/>
          </a:p>
        </p:txBody>
      </p:sp>
      <p:pic>
        <p:nvPicPr>
          <p:cNvPr id="14338" name="Picture 2" descr="http://esreicht.info/wp-content/uploads/2014/02/schul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429000"/>
            <a:ext cx="3164623" cy="20387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2852936"/>
            <a:ext cx="8363272" cy="3273227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Schuldenstand per </a:t>
            </a:r>
            <a:r>
              <a:rPr lang="de-DE" dirty="0" smtClean="0"/>
              <a:t>01.01.2017: </a:t>
            </a:r>
            <a:r>
              <a:rPr lang="de-DE" dirty="0" smtClean="0"/>
              <a:t>€ </a:t>
            </a:r>
            <a:r>
              <a:rPr lang="de-DE" dirty="0"/>
              <a:t>1.574.741,45</a:t>
            </a:r>
          </a:p>
          <a:p>
            <a:r>
              <a:rPr lang="de-DE" dirty="0" smtClean="0"/>
              <a:t>Zugang</a:t>
            </a:r>
            <a:r>
              <a:rPr lang="de-DE" dirty="0" smtClean="0"/>
              <a:t>: € </a:t>
            </a:r>
            <a:r>
              <a:rPr lang="de-DE" dirty="0" smtClean="0"/>
              <a:t>0</a:t>
            </a:r>
            <a:r>
              <a:rPr lang="de-DE" dirty="0" smtClean="0"/>
              <a:t>,-</a:t>
            </a:r>
          </a:p>
          <a:p>
            <a:r>
              <a:rPr lang="de-DE" dirty="0" smtClean="0"/>
              <a:t>Tilgung: € </a:t>
            </a:r>
            <a:r>
              <a:rPr lang="de-DE" dirty="0" smtClean="0"/>
              <a:t>210.995,20</a:t>
            </a:r>
            <a:endParaRPr lang="de-DE" dirty="0" smtClean="0"/>
          </a:p>
          <a:p>
            <a:r>
              <a:rPr lang="de-DE" dirty="0" smtClean="0"/>
              <a:t>Zinsen: € </a:t>
            </a:r>
            <a:r>
              <a:rPr lang="de-DE" dirty="0" smtClean="0"/>
              <a:t>8.849,17</a:t>
            </a:r>
            <a:endParaRPr lang="de-DE" dirty="0" smtClean="0"/>
          </a:p>
          <a:p>
            <a:r>
              <a:rPr lang="de-DE" dirty="0" err="1" smtClean="0"/>
              <a:t>Ersätze</a:t>
            </a:r>
            <a:r>
              <a:rPr lang="de-DE" dirty="0" smtClean="0"/>
              <a:t>: € </a:t>
            </a:r>
            <a:r>
              <a:rPr lang="de-DE" dirty="0" smtClean="0"/>
              <a:t>6.288,86</a:t>
            </a:r>
            <a:endParaRPr lang="de-DE" dirty="0" smtClean="0"/>
          </a:p>
          <a:p>
            <a:r>
              <a:rPr lang="de-DE" dirty="0" smtClean="0"/>
              <a:t>Schuldenstand per </a:t>
            </a:r>
            <a:r>
              <a:rPr lang="de-DE" dirty="0" smtClean="0"/>
              <a:t>31.12.2017: </a:t>
            </a:r>
            <a:r>
              <a:rPr lang="de-DE" dirty="0" smtClean="0"/>
              <a:t>€ </a:t>
            </a:r>
            <a:r>
              <a:rPr lang="de-DE" dirty="0" smtClean="0"/>
              <a:t>1.363.746,25</a:t>
            </a:r>
            <a:endParaRPr lang="de-DE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218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3" y="1700808"/>
            <a:ext cx="809723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Rechnungsabschluss </a:t>
            </a:r>
            <a:r>
              <a:rPr lang="de-DE" sz="4000" b="1" dirty="0" smtClean="0"/>
              <a:t>2017</a:t>
            </a:r>
            <a:endParaRPr lang="de-DE" sz="4000" b="1" dirty="0" smtClean="0"/>
          </a:p>
          <a:p>
            <a:r>
              <a:rPr lang="de-DE" sz="4000" b="1" dirty="0" smtClean="0"/>
              <a:t>Schuldenart 2</a:t>
            </a:r>
            <a:endParaRPr lang="de-DE" sz="4000" b="1" dirty="0"/>
          </a:p>
        </p:txBody>
      </p:sp>
      <p:pic>
        <p:nvPicPr>
          <p:cNvPr id="14338" name="Picture 2" descr="http://esreicht.info/wp-content/uploads/2014/02/schul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429000"/>
            <a:ext cx="3164623" cy="20387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Schuldenstand per </a:t>
            </a:r>
            <a:r>
              <a:rPr lang="de-DE" dirty="0" smtClean="0"/>
              <a:t>01.01.2017: </a:t>
            </a:r>
            <a:r>
              <a:rPr lang="de-DE" dirty="0" smtClean="0"/>
              <a:t>€ </a:t>
            </a:r>
            <a:r>
              <a:rPr lang="de-DE" dirty="0" smtClean="0"/>
              <a:t>12.087.855,34</a:t>
            </a:r>
            <a:endParaRPr lang="de-DE" dirty="0" smtClean="0"/>
          </a:p>
          <a:p>
            <a:r>
              <a:rPr lang="de-DE" dirty="0" smtClean="0"/>
              <a:t>Zugang: € </a:t>
            </a:r>
            <a:r>
              <a:rPr lang="de-DE" dirty="0" smtClean="0"/>
              <a:t>50.096,42</a:t>
            </a:r>
            <a:endParaRPr lang="de-DE" dirty="0" smtClean="0"/>
          </a:p>
          <a:p>
            <a:r>
              <a:rPr lang="de-DE" dirty="0" smtClean="0"/>
              <a:t>Tilgung: € </a:t>
            </a:r>
            <a:r>
              <a:rPr lang="de-DE" dirty="0" smtClean="0"/>
              <a:t>446.439,27</a:t>
            </a:r>
            <a:endParaRPr lang="de-DE" dirty="0" smtClean="0"/>
          </a:p>
          <a:p>
            <a:r>
              <a:rPr lang="de-DE" dirty="0" smtClean="0"/>
              <a:t>Zinsen: € </a:t>
            </a:r>
            <a:r>
              <a:rPr lang="de-DE" dirty="0" smtClean="0"/>
              <a:t>119.147,95</a:t>
            </a:r>
            <a:endParaRPr lang="de-DE" dirty="0" smtClean="0"/>
          </a:p>
          <a:p>
            <a:r>
              <a:rPr lang="de-DE" dirty="0" err="1" smtClean="0"/>
              <a:t>Ersätze</a:t>
            </a:r>
            <a:r>
              <a:rPr lang="de-DE" dirty="0" smtClean="0"/>
              <a:t>: € </a:t>
            </a:r>
            <a:r>
              <a:rPr lang="de-DE" dirty="0" smtClean="0"/>
              <a:t>544.994,98</a:t>
            </a:r>
            <a:endParaRPr lang="de-DE" dirty="0" smtClean="0"/>
          </a:p>
          <a:p>
            <a:r>
              <a:rPr lang="de-DE" dirty="0" smtClean="0"/>
              <a:t>Schuldenstand per </a:t>
            </a:r>
            <a:r>
              <a:rPr lang="de-DE" dirty="0" smtClean="0"/>
              <a:t>31.12.2017: </a:t>
            </a:r>
            <a:r>
              <a:rPr lang="de-DE" dirty="0" smtClean="0"/>
              <a:t>€ </a:t>
            </a:r>
            <a:r>
              <a:rPr lang="de-DE" dirty="0" smtClean="0"/>
              <a:t>1.691.512,49</a:t>
            </a:r>
            <a:endParaRPr lang="de-DE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95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3" y="1700808"/>
            <a:ext cx="809723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Rechnungsabschluss </a:t>
            </a:r>
            <a:r>
              <a:rPr lang="de-DE" sz="4000" b="1" dirty="0" smtClean="0"/>
              <a:t>2017</a:t>
            </a:r>
            <a:endParaRPr lang="de-DE" sz="4000" b="1" dirty="0" smtClean="0"/>
          </a:p>
          <a:p>
            <a:r>
              <a:rPr lang="de-DE" sz="4000" b="1" dirty="0" smtClean="0"/>
              <a:t>Gesamtaufstellung Schuldenart 1 und 2</a:t>
            </a:r>
            <a:endParaRPr lang="de-DE" sz="4000" b="1" dirty="0"/>
          </a:p>
        </p:txBody>
      </p:sp>
      <p:pic>
        <p:nvPicPr>
          <p:cNvPr id="14338" name="Picture 2" descr="http://esreicht.info/wp-content/uploads/2014/02/schul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3" y="3429000"/>
            <a:ext cx="2952328" cy="190198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672408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Schuldenstand per </a:t>
            </a:r>
            <a:r>
              <a:rPr lang="de-DE" dirty="0" smtClean="0"/>
              <a:t>01.01.2017: </a:t>
            </a:r>
            <a:r>
              <a:rPr lang="de-DE" dirty="0" smtClean="0"/>
              <a:t>€ </a:t>
            </a:r>
            <a:r>
              <a:rPr lang="de-DE" dirty="0" smtClean="0"/>
              <a:t>13.662.596,79</a:t>
            </a:r>
            <a:endParaRPr lang="de-DE" dirty="0" smtClean="0"/>
          </a:p>
          <a:p>
            <a:r>
              <a:rPr lang="de-DE" dirty="0" smtClean="0"/>
              <a:t>Zugang: € </a:t>
            </a:r>
            <a:r>
              <a:rPr lang="de-DE" dirty="0" smtClean="0"/>
              <a:t>50.096,42</a:t>
            </a:r>
            <a:endParaRPr lang="de-DE" dirty="0" smtClean="0"/>
          </a:p>
          <a:p>
            <a:r>
              <a:rPr lang="de-DE" dirty="0" smtClean="0"/>
              <a:t>Tilgung: € </a:t>
            </a:r>
            <a:r>
              <a:rPr lang="de-DE" dirty="0" smtClean="0"/>
              <a:t>657.434,47</a:t>
            </a:r>
            <a:endParaRPr lang="de-DE" dirty="0" smtClean="0"/>
          </a:p>
          <a:p>
            <a:r>
              <a:rPr lang="de-DE" dirty="0" smtClean="0"/>
              <a:t>Zinsen: € </a:t>
            </a:r>
            <a:r>
              <a:rPr lang="de-DE" dirty="0" smtClean="0"/>
              <a:t>127.997,12</a:t>
            </a:r>
            <a:endParaRPr lang="de-DE" dirty="0" smtClean="0"/>
          </a:p>
          <a:p>
            <a:r>
              <a:rPr lang="de-DE" dirty="0" err="1" smtClean="0"/>
              <a:t>Ersätze</a:t>
            </a:r>
            <a:r>
              <a:rPr lang="de-DE" dirty="0" smtClean="0"/>
              <a:t>: € </a:t>
            </a:r>
            <a:r>
              <a:rPr lang="de-DE" dirty="0" smtClean="0"/>
              <a:t>551.283,84</a:t>
            </a:r>
            <a:endParaRPr lang="de-DE" dirty="0" smtClean="0"/>
          </a:p>
          <a:p>
            <a:r>
              <a:rPr lang="de-DE" dirty="0" smtClean="0"/>
              <a:t>Schuldenstand per </a:t>
            </a:r>
            <a:r>
              <a:rPr lang="de-DE" dirty="0" smtClean="0"/>
              <a:t>31.12.2017: </a:t>
            </a:r>
            <a:r>
              <a:rPr lang="de-DE" dirty="0" smtClean="0"/>
              <a:t>€ </a:t>
            </a:r>
            <a:r>
              <a:rPr lang="de-DE" dirty="0" smtClean="0"/>
              <a:t>13.055.258,74</a:t>
            </a:r>
            <a:endParaRPr lang="de-DE" dirty="0" smtClean="0"/>
          </a:p>
          <a:p>
            <a:r>
              <a:rPr lang="de-DE" dirty="0" smtClean="0"/>
              <a:t>Pro-Kopf-Verschuldung bei </a:t>
            </a:r>
            <a:r>
              <a:rPr lang="de-DE" dirty="0" smtClean="0"/>
              <a:t>2.310 </a:t>
            </a:r>
            <a:r>
              <a:rPr lang="de-DE" dirty="0" smtClean="0"/>
              <a:t>EW: </a:t>
            </a:r>
            <a:r>
              <a:rPr lang="de-DE" dirty="0" smtClean="0"/>
              <a:t>€ 5.651,63</a:t>
            </a:r>
          </a:p>
          <a:p>
            <a:r>
              <a:rPr lang="de-DE" dirty="0" smtClean="0"/>
              <a:t>(Vorjahr: € 5.960,99)</a:t>
            </a:r>
            <a:endParaRPr lang="de-DE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669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3" y="1700808"/>
            <a:ext cx="809723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Rechnungsabschluss </a:t>
            </a:r>
            <a:r>
              <a:rPr lang="de-DE" sz="4000" b="1" dirty="0" smtClean="0"/>
              <a:t>2017</a:t>
            </a:r>
            <a:endParaRPr lang="de-DE" sz="4000" b="1" dirty="0" smtClean="0"/>
          </a:p>
          <a:p>
            <a:r>
              <a:rPr lang="de-DE" sz="4000" b="1" dirty="0" smtClean="0"/>
              <a:t>Haftungen per </a:t>
            </a:r>
            <a:r>
              <a:rPr lang="de-DE" sz="4000" b="1" dirty="0" smtClean="0"/>
              <a:t>31.12.2017</a:t>
            </a:r>
            <a:endParaRPr lang="de-DE" sz="4000" b="1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395536" y="2852936"/>
            <a:ext cx="8640960" cy="3240359"/>
          </a:xfrm>
        </p:spPr>
        <p:txBody>
          <a:bodyPr>
            <a:noAutofit/>
          </a:bodyPr>
          <a:lstStyle/>
          <a:p>
            <a:r>
              <a:rPr lang="de-DE" sz="3000" dirty="0" smtClean="0"/>
              <a:t>Abwasserverband </a:t>
            </a:r>
            <a:r>
              <a:rPr lang="de-DE" sz="3000" dirty="0" err="1" smtClean="0"/>
              <a:t>Fladnitztal</a:t>
            </a:r>
            <a:r>
              <a:rPr lang="de-DE" sz="3000" dirty="0" smtClean="0"/>
              <a:t>: € </a:t>
            </a:r>
            <a:r>
              <a:rPr lang="de-DE" sz="3000" dirty="0" smtClean="0"/>
              <a:t>224.014,61</a:t>
            </a:r>
            <a:endParaRPr lang="de-DE" sz="3000" dirty="0" smtClean="0"/>
          </a:p>
          <a:p>
            <a:r>
              <a:rPr lang="de-DE" sz="3000" dirty="0" smtClean="0"/>
              <a:t>Abwasserverband „An der Traisen“: € </a:t>
            </a:r>
            <a:r>
              <a:rPr lang="de-DE" sz="3000" dirty="0" smtClean="0"/>
              <a:t>116.533,47</a:t>
            </a:r>
            <a:endParaRPr lang="de-DE" sz="3000" dirty="0" smtClean="0"/>
          </a:p>
          <a:p>
            <a:r>
              <a:rPr lang="de-DE" sz="3000" dirty="0" smtClean="0"/>
              <a:t>Schulverein </a:t>
            </a:r>
            <a:r>
              <a:rPr lang="de-DE" sz="3000" dirty="0" err="1" smtClean="0"/>
              <a:t>Wölbling</a:t>
            </a:r>
            <a:r>
              <a:rPr lang="de-DE" sz="3000" dirty="0" smtClean="0"/>
              <a:t> KG: € </a:t>
            </a:r>
            <a:r>
              <a:rPr lang="de-DE" sz="3000" dirty="0" smtClean="0"/>
              <a:t>172.862,48</a:t>
            </a:r>
            <a:endParaRPr lang="de-DE" sz="3000" dirty="0" smtClean="0"/>
          </a:p>
          <a:p>
            <a:endParaRPr lang="de-DE" sz="3000" dirty="0" smtClean="0"/>
          </a:p>
          <a:p>
            <a:r>
              <a:rPr lang="de-DE" sz="3000" dirty="0" smtClean="0"/>
              <a:t>Gesamt: € </a:t>
            </a:r>
            <a:r>
              <a:rPr lang="de-DE" sz="3000" dirty="0" smtClean="0"/>
              <a:t>513.410,56</a:t>
            </a:r>
            <a:endParaRPr lang="de-DE" sz="3000" dirty="0"/>
          </a:p>
        </p:txBody>
      </p:sp>
      <p:pic>
        <p:nvPicPr>
          <p:cNvPr id="19458" name="Picture 2" descr="http://my-msa.de/wp-content/uploads/2015/04/Geld-Rech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241" y="4653136"/>
            <a:ext cx="2664296" cy="18832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669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48417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Zuführungen bzw. </a:t>
            </a:r>
            <a:r>
              <a:rPr lang="de-DE" sz="4000" b="1" dirty="0" smtClean="0"/>
              <a:t>Rückführungen (2)</a:t>
            </a:r>
            <a:endParaRPr lang="de-DE" sz="4000" b="1" dirty="0"/>
          </a:p>
        </p:txBody>
      </p:sp>
      <p:pic>
        <p:nvPicPr>
          <p:cNvPr id="9" name="Picture 2" descr="http://www.immobilienscout24.de/content/is24/deu/www/de/bauen/bauplanung/grundstueck/grundstueckskauf/geldtransfer/_jcr_content/par/textimage/image.medium.jpg/1372334615506/geldtransfer-muenz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869160"/>
            <a:ext cx="1739846" cy="184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827584" y="2384521"/>
            <a:ext cx="7704856" cy="4176464"/>
          </a:xfrm>
        </p:spPr>
        <p:txBody>
          <a:bodyPr>
            <a:noAutofit/>
          </a:bodyPr>
          <a:lstStyle/>
          <a:p>
            <a:r>
              <a:rPr lang="de-DE" dirty="0" smtClean="0"/>
              <a:t>€ </a:t>
            </a:r>
            <a:r>
              <a:rPr lang="de-DE" dirty="0" smtClean="0"/>
              <a:t>8.141,08</a:t>
            </a:r>
            <a:endParaRPr lang="de-DE" dirty="0" smtClean="0"/>
          </a:p>
          <a:p>
            <a:pPr lvl="1"/>
            <a:r>
              <a:rPr lang="de-DE" sz="3200" dirty="0" smtClean="0"/>
              <a:t>von </a:t>
            </a:r>
            <a:r>
              <a:rPr lang="de-DE" sz="3200" dirty="0" smtClean="0"/>
              <a:t>Vorhaben ABA BA 08 </a:t>
            </a:r>
            <a:r>
              <a:rPr lang="de-DE" sz="3200" dirty="0" smtClean="0"/>
              <a:t>an Vorhaben </a:t>
            </a:r>
            <a:r>
              <a:rPr lang="de-DE" sz="3200" dirty="0" smtClean="0"/>
              <a:t>Abwasserbeseitigung und ABA BA 09</a:t>
            </a:r>
            <a:endParaRPr lang="de-DE" sz="3200" dirty="0" smtClean="0"/>
          </a:p>
          <a:p>
            <a:r>
              <a:rPr lang="de-DE" dirty="0" smtClean="0"/>
              <a:t>€ </a:t>
            </a:r>
            <a:r>
              <a:rPr lang="de-DE" dirty="0" smtClean="0"/>
              <a:t>1.049,44</a:t>
            </a:r>
            <a:endParaRPr lang="de-DE" dirty="0" smtClean="0"/>
          </a:p>
          <a:p>
            <a:pPr lvl="1"/>
            <a:r>
              <a:rPr lang="de-DE" sz="3200" dirty="0" smtClean="0"/>
              <a:t>von </a:t>
            </a:r>
            <a:r>
              <a:rPr lang="de-DE" sz="3200" dirty="0" smtClean="0"/>
              <a:t>Jagdpacht 2017 an</a:t>
            </a:r>
            <a:br>
              <a:rPr lang="de-DE" sz="3200" dirty="0" smtClean="0"/>
            </a:br>
            <a:r>
              <a:rPr lang="de-DE" sz="3200" dirty="0" smtClean="0"/>
              <a:t>Vorhaben Güterwege</a:t>
            </a:r>
            <a:endParaRPr lang="de-DE" sz="3200" dirty="0" smtClean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850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507213" y="1700808"/>
            <a:ext cx="8097233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Rechnungsabschluss </a:t>
            </a:r>
            <a:r>
              <a:rPr lang="de-DE" sz="4000" b="1" dirty="0" smtClean="0"/>
              <a:t>2017</a:t>
            </a:r>
            <a:endParaRPr lang="de-DE" sz="4000" b="1" dirty="0" smtClean="0"/>
          </a:p>
          <a:p>
            <a:r>
              <a:rPr lang="de-DE" sz="4000" b="1" dirty="0" smtClean="0"/>
              <a:t>Rücklagennachweis</a:t>
            </a:r>
            <a:endParaRPr lang="de-DE" sz="4000" b="1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20" y="3068960"/>
            <a:ext cx="8719359" cy="1596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225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Ähnliches Fot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2" y="980728"/>
            <a:ext cx="9079695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22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556792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Zuführungen bzw. </a:t>
            </a:r>
            <a:r>
              <a:rPr lang="de-DE" sz="4000" b="1" dirty="0" smtClean="0"/>
              <a:t>Rückführungen (3)</a:t>
            </a:r>
          </a:p>
          <a:p>
            <a:r>
              <a:rPr lang="de-DE" sz="4000" b="1" dirty="0" smtClean="0"/>
              <a:t>lt. GR-Beschluss v. 15.02.2018</a:t>
            </a:r>
            <a:endParaRPr lang="de-DE" sz="4000" b="1" dirty="0"/>
          </a:p>
        </p:txBody>
      </p:sp>
      <p:pic>
        <p:nvPicPr>
          <p:cNvPr id="9" name="Picture 2" descr="http://www.immobilienscout24.de/content/is24/deu/www/de/bauen/bauplanung/grundstueck/grundstueckskauf/geldtransfer/_jcr_content/par/textimage/image.medium.jpg/1372334615506/geldtransfer-muenz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869160"/>
            <a:ext cx="1739846" cy="184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774875" y="2492896"/>
            <a:ext cx="7704856" cy="4176464"/>
          </a:xfrm>
        </p:spPr>
        <p:txBody>
          <a:bodyPr>
            <a:noAutofit/>
          </a:bodyPr>
          <a:lstStyle/>
          <a:p>
            <a:r>
              <a:rPr lang="de-DE" dirty="0" smtClean="0"/>
              <a:t>€ </a:t>
            </a:r>
            <a:r>
              <a:rPr lang="de-DE" dirty="0" smtClean="0"/>
              <a:t>558.639,13</a:t>
            </a:r>
            <a:endParaRPr lang="de-DE" dirty="0" smtClean="0"/>
          </a:p>
          <a:p>
            <a:pPr lvl="1"/>
            <a:r>
              <a:rPr lang="de-DE" sz="3200" dirty="0" smtClean="0"/>
              <a:t>von </a:t>
            </a:r>
            <a:r>
              <a:rPr lang="de-DE" sz="3200" dirty="0" smtClean="0"/>
              <a:t>Vorhaben Grundverkäufe an </a:t>
            </a:r>
            <a:r>
              <a:rPr lang="de-DE" sz="3200" dirty="0" smtClean="0"/>
              <a:t>Vorhaben </a:t>
            </a:r>
            <a:r>
              <a:rPr lang="de-DE" sz="3200" dirty="0" smtClean="0"/>
              <a:t>FF Hain </a:t>
            </a:r>
            <a:r>
              <a:rPr lang="de-DE" sz="3200" dirty="0" err="1" smtClean="0"/>
              <a:t>Zagging</a:t>
            </a:r>
            <a:endParaRPr lang="de-DE" sz="3200" dirty="0" smtClean="0"/>
          </a:p>
          <a:p>
            <a:r>
              <a:rPr lang="de-DE" dirty="0" smtClean="0"/>
              <a:t>€ </a:t>
            </a:r>
            <a:r>
              <a:rPr lang="de-DE" dirty="0" smtClean="0"/>
              <a:t>87.339,85</a:t>
            </a:r>
            <a:endParaRPr lang="de-DE" dirty="0" smtClean="0"/>
          </a:p>
          <a:p>
            <a:pPr lvl="1"/>
            <a:r>
              <a:rPr lang="de-DE" sz="3200" dirty="0" smtClean="0"/>
              <a:t>von </a:t>
            </a:r>
            <a:r>
              <a:rPr lang="de-DE" sz="3200" dirty="0" smtClean="0"/>
              <a:t>OH an Vorhaben</a:t>
            </a:r>
          </a:p>
          <a:p>
            <a:pPr marL="457200" lvl="1" indent="0">
              <a:buNone/>
            </a:pPr>
            <a:r>
              <a:rPr lang="de-DE" sz="3200" dirty="0" smtClean="0"/>
              <a:t>	</a:t>
            </a:r>
            <a:r>
              <a:rPr lang="de-DE" sz="3200" dirty="0" smtClean="0"/>
              <a:t>FF Hain </a:t>
            </a:r>
            <a:r>
              <a:rPr lang="de-DE" sz="3200" dirty="0" err="1" smtClean="0"/>
              <a:t>Zagging</a:t>
            </a:r>
            <a:endParaRPr lang="de-DE" sz="3200" dirty="0" smtClean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679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556792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Zuführungen bzw. </a:t>
            </a:r>
            <a:r>
              <a:rPr lang="de-DE" sz="4000" b="1" dirty="0" smtClean="0"/>
              <a:t>Rückführungen (4)</a:t>
            </a:r>
          </a:p>
          <a:p>
            <a:r>
              <a:rPr lang="de-DE" sz="4000" b="1" dirty="0" smtClean="0"/>
              <a:t>lt. GR-Beschluss v. 15.02.2018</a:t>
            </a:r>
            <a:endParaRPr lang="de-DE" sz="4000" b="1" dirty="0"/>
          </a:p>
        </p:txBody>
      </p:sp>
      <p:pic>
        <p:nvPicPr>
          <p:cNvPr id="9" name="Picture 2" descr="http://www.immobilienscout24.de/content/is24/deu/www/de/bauen/bauplanung/grundstueck/grundstueckskauf/geldtransfer/_jcr_content/par/textimage/image.medium.jpg/1372334615506/geldtransfer-muenz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869160"/>
            <a:ext cx="1739846" cy="1843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753344" y="2636912"/>
            <a:ext cx="7704856" cy="3888432"/>
          </a:xfrm>
        </p:spPr>
        <p:txBody>
          <a:bodyPr>
            <a:noAutofit/>
          </a:bodyPr>
          <a:lstStyle/>
          <a:p>
            <a:r>
              <a:rPr lang="de-DE" dirty="0" smtClean="0"/>
              <a:t>€ </a:t>
            </a:r>
            <a:r>
              <a:rPr lang="de-DE" dirty="0" smtClean="0"/>
              <a:t>304.512,78</a:t>
            </a:r>
            <a:endParaRPr lang="de-DE" dirty="0" smtClean="0"/>
          </a:p>
          <a:p>
            <a:pPr lvl="1"/>
            <a:r>
              <a:rPr lang="de-DE" sz="3200" dirty="0" smtClean="0"/>
              <a:t>von </a:t>
            </a:r>
            <a:r>
              <a:rPr lang="de-DE" sz="3200" dirty="0" smtClean="0"/>
              <a:t>OH an </a:t>
            </a:r>
            <a:r>
              <a:rPr lang="de-DE" sz="3200" dirty="0" smtClean="0"/>
              <a:t>Vorhaben </a:t>
            </a:r>
            <a:r>
              <a:rPr lang="de-DE" sz="3200" dirty="0" smtClean="0"/>
              <a:t>Straßenbau</a:t>
            </a:r>
            <a:endParaRPr lang="de-DE" sz="3200" dirty="0" smtClean="0"/>
          </a:p>
          <a:p>
            <a:r>
              <a:rPr lang="de-DE" dirty="0" smtClean="0"/>
              <a:t>€ </a:t>
            </a:r>
            <a:r>
              <a:rPr lang="de-DE" dirty="0" smtClean="0"/>
              <a:t>9.838,56</a:t>
            </a:r>
            <a:endParaRPr lang="de-DE" dirty="0" smtClean="0"/>
          </a:p>
          <a:p>
            <a:pPr lvl="1"/>
            <a:r>
              <a:rPr lang="de-DE" sz="3200" dirty="0" smtClean="0"/>
              <a:t>von </a:t>
            </a:r>
            <a:r>
              <a:rPr lang="de-DE" sz="3200" dirty="0" smtClean="0"/>
              <a:t>OH an Vorhaben Güterwege</a:t>
            </a:r>
          </a:p>
          <a:p>
            <a:r>
              <a:rPr lang="de-DE" dirty="0" smtClean="0"/>
              <a:t>€ 625.000,00</a:t>
            </a:r>
          </a:p>
          <a:p>
            <a:pPr lvl="1"/>
            <a:r>
              <a:rPr lang="de-DE" sz="3200" dirty="0" smtClean="0"/>
              <a:t>von OH an LWL-Projekt</a:t>
            </a:r>
            <a:endParaRPr lang="de-DE" sz="3200" dirty="0" smtClean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58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628800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Einnahmenunterschreitungen OH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395536" y="2780928"/>
            <a:ext cx="8496944" cy="1728192"/>
          </a:xfrm>
        </p:spPr>
        <p:txBody>
          <a:bodyPr>
            <a:noAutofit/>
          </a:bodyPr>
          <a:lstStyle/>
          <a:p>
            <a:r>
              <a:rPr lang="de-DE" sz="2800" dirty="0"/>
              <a:t>€ </a:t>
            </a:r>
            <a:r>
              <a:rPr lang="de-DE" sz="2800" dirty="0" smtClean="0"/>
              <a:t>3.000,-   Förderung Windkraft</a:t>
            </a:r>
            <a:endParaRPr lang="de-DE" sz="2800" dirty="0"/>
          </a:p>
          <a:p>
            <a:pPr lvl="1"/>
            <a:r>
              <a:rPr lang="de-DE" dirty="0" smtClean="0"/>
              <a:t>Förderbetrag nicht mehr erhalten</a:t>
            </a:r>
            <a:endParaRPr lang="de-DE" dirty="0" smtClean="0"/>
          </a:p>
          <a:p>
            <a:pPr lvl="1"/>
            <a:endParaRPr lang="de-DE" sz="1600" dirty="0" smtClean="0"/>
          </a:p>
          <a:p>
            <a:r>
              <a:rPr lang="de-DE" sz="2800" dirty="0"/>
              <a:t>€ </a:t>
            </a:r>
            <a:r>
              <a:rPr lang="de-DE" sz="2800" dirty="0" smtClean="0"/>
              <a:t>55.000,-   Bedarfszuweisungen </a:t>
            </a:r>
            <a:r>
              <a:rPr lang="de-DE" sz="2800" dirty="0" err="1" smtClean="0"/>
              <a:t>Strukurhilfe</a:t>
            </a:r>
            <a:endParaRPr lang="de-DE" sz="2800" dirty="0"/>
          </a:p>
          <a:p>
            <a:pPr lvl="1"/>
            <a:r>
              <a:rPr lang="de-DE" dirty="0" smtClean="0"/>
              <a:t>auf HH-Konto 2/941+860 gebucht</a:t>
            </a:r>
            <a:endParaRPr lang="de-DE" dirty="0" smtClean="0"/>
          </a:p>
          <a:p>
            <a:pPr lvl="1"/>
            <a:endParaRPr lang="de-DE" sz="1600" dirty="0" smtClean="0"/>
          </a:p>
          <a:p>
            <a:pPr marL="457200" lvl="1" indent="0">
              <a:buNone/>
            </a:pPr>
            <a:endParaRPr lang="de-DE" dirty="0"/>
          </a:p>
        </p:txBody>
      </p:sp>
      <p:pic>
        <p:nvPicPr>
          <p:cNvPr id="5122" name="Picture 2" descr="Bildergebnis für gel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562" y="4869160"/>
            <a:ext cx="2485918" cy="16542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50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8478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Einnahmenunterschreitungen AOH (1)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685800" y="2420888"/>
            <a:ext cx="8062663" cy="4104456"/>
          </a:xfrm>
        </p:spPr>
        <p:txBody>
          <a:bodyPr>
            <a:noAutofit/>
          </a:bodyPr>
          <a:lstStyle/>
          <a:p>
            <a:r>
              <a:rPr lang="de-DE" sz="2800" dirty="0" smtClean="0"/>
              <a:t>€ </a:t>
            </a:r>
            <a:r>
              <a:rPr lang="de-DE" sz="2800" dirty="0" smtClean="0"/>
              <a:t>400.000,-   </a:t>
            </a:r>
            <a:r>
              <a:rPr lang="de-DE" sz="2800" dirty="0" smtClean="0"/>
              <a:t>FF Hain </a:t>
            </a:r>
            <a:r>
              <a:rPr lang="de-DE" sz="2800" dirty="0" err="1" smtClean="0"/>
              <a:t>Zagging</a:t>
            </a:r>
            <a:r>
              <a:rPr lang="de-DE" sz="2800" dirty="0" smtClean="0"/>
              <a:t>, </a:t>
            </a:r>
            <a:r>
              <a:rPr lang="de-DE" sz="2800" dirty="0" smtClean="0"/>
              <a:t>Darlehensaufnahme</a:t>
            </a:r>
            <a:endParaRPr lang="de-DE" sz="2800" dirty="0" smtClean="0"/>
          </a:p>
          <a:p>
            <a:pPr lvl="1"/>
            <a:r>
              <a:rPr lang="de-DE" dirty="0" smtClean="0"/>
              <a:t>keine Zuzählung des Zwischenfinanzierungsdarlehens</a:t>
            </a:r>
            <a:endParaRPr lang="de-DE" dirty="0" smtClean="0"/>
          </a:p>
          <a:p>
            <a:pPr marL="457200" lvl="1" indent="0">
              <a:buNone/>
            </a:pPr>
            <a:endParaRPr lang="de-DE" sz="2000" dirty="0" smtClean="0"/>
          </a:p>
          <a:p>
            <a:r>
              <a:rPr lang="de-DE" sz="2800" dirty="0" smtClean="0"/>
              <a:t>€ </a:t>
            </a:r>
            <a:r>
              <a:rPr lang="de-DE" sz="2800" dirty="0" smtClean="0"/>
              <a:t>172.400,-   Straßenbau, Zuführung vom Vorhaben Grundverkäufe</a:t>
            </a:r>
            <a:endParaRPr lang="de-DE" sz="2800" dirty="0" smtClean="0"/>
          </a:p>
          <a:p>
            <a:pPr lvl="1"/>
            <a:r>
              <a:rPr lang="de-DE" dirty="0" smtClean="0"/>
              <a:t> </a:t>
            </a:r>
            <a:r>
              <a:rPr lang="de-DE" dirty="0" smtClean="0"/>
              <a:t>Bedeckung erfolgte durch Zuführung vom OH (GR 15.02.2018)</a:t>
            </a:r>
            <a:endParaRPr lang="de-DE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075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8478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Einnahmenunterschreitungen AOH (2)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539552" y="2420888"/>
            <a:ext cx="8208912" cy="4104456"/>
          </a:xfrm>
        </p:spPr>
        <p:txBody>
          <a:bodyPr>
            <a:noAutofit/>
          </a:bodyPr>
          <a:lstStyle/>
          <a:p>
            <a:r>
              <a:rPr lang="de-DE" sz="2800" dirty="0"/>
              <a:t>€ </a:t>
            </a:r>
            <a:r>
              <a:rPr lang="de-DE" sz="2800" dirty="0" smtClean="0"/>
              <a:t>5.000,-   Güterwege, Beihilfe nach dem Katastrophenfonds</a:t>
            </a:r>
            <a:endParaRPr lang="de-DE" sz="2800" dirty="0"/>
          </a:p>
          <a:p>
            <a:pPr lvl="1"/>
            <a:r>
              <a:rPr lang="de-DE" dirty="0"/>
              <a:t> </a:t>
            </a:r>
            <a:r>
              <a:rPr lang="de-DE" dirty="0" smtClean="0"/>
              <a:t>Auszahlung erfolgt erst 2018</a:t>
            </a:r>
            <a:endParaRPr lang="de-DE" dirty="0"/>
          </a:p>
          <a:p>
            <a:r>
              <a:rPr lang="de-DE" sz="2800" dirty="0" smtClean="0"/>
              <a:t>€ 9.400,-   </a:t>
            </a:r>
            <a:r>
              <a:rPr lang="de-DE" sz="2800" dirty="0" smtClean="0"/>
              <a:t>Straßenbeleuchtung, Energiespar-BZ</a:t>
            </a:r>
          </a:p>
          <a:p>
            <a:pPr lvl="1"/>
            <a:r>
              <a:rPr lang="de-DE" dirty="0" smtClean="0"/>
              <a:t>kein Antragsverfahren</a:t>
            </a:r>
            <a:r>
              <a:rPr lang="de-DE" dirty="0" smtClean="0"/>
              <a:t> </a:t>
            </a:r>
            <a:endParaRPr lang="de-DE" dirty="0" smtClean="0"/>
          </a:p>
          <a:p>
            <a:r>
              <a:rPr lang="de-DE" sz="2800" dirty="0" smtClean="0"/>
              <a:t>€ 176.178,87 Einnahmen durch Grundstücksverkäufe</a:t>
            </a:r>
          </a:p>
          <a:p>
            <a:pPr lvl="1"/>
            <a:r>
              <a:rPr lang="de-DE" dirty="0" smtClean="0"/>
              <a:t>eine Liegenschaft wurde noch nicht verkauft, bei einer Liegenschaft konnte nicht der erwartete Preis erzielt werden</a:t>
            </a:r>
            <a:endParaRPr lang="de-DE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190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685800" y="1484784"/>
            <a:ext cx="7772400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b="1" dirty="0" smtClean="0"/>
              <a:t>Einnahmenunterschreitungen AOH (3)</a:t>
            </a:r>
            <a:endParaRPr lang="de-DE" sz="4000" b="1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>
          <a:xfrm>
            <a:off x="467544" y="2492896"/>
            <a:ext cx="8352928" cy="4104456"/>
          </a:xfrm>
        </p:spPr>
        <p:txBody>
          <a:bodyPr>
            <a:noAutofit/>
          </a:bodyPr>
          <a:lstStyle/>
          <a:p>
            <a:r>
              <a:rPr lang="de-DE" sz="2800" dirty="0" smtClean="0"/>
              <a:t>€ </a:t>
            </a:r>
            <a:r>
              <a:rPr lang="de-DE" sz="2800" dirty="0" smtClean="0"/>
              <a:t>34.000,-   </a:t>
            </a:r>
            <a:r>
              <a:rPr lang="de-DE" sz="2800" dirty="0" smtClean="0"/>
              <a:t>WVA BA </a:t>
            </a:r>
            <a:r>
              <a:rPr lang="de-DE" sz="2800" dirty="0" smtClean="0"/>
              <a:t>04, Förderung</a:t>
            </a:r>
            <a:endParaRPr lang="de-DE" sz="2800" dirty="0" smtClean="0"/>
          </a:p>
          <a:p>
            <a:pPr lvl="1"/>
            <a:r>
              <a:rPr lang="de-DE" dirty="0" smtClean="0"/>
              <a:t>wurde beim neuen Vorhaben gebucht</a:t>
            </a:r>
            <a:endParaRPr lang="de-DE" dirty="0" smtClean="0"/>
          </a:p>
          <a:p>
            <a:pPr marL="457200" lvl="1" indent="0">
              <a:buNone/>
            </a:pPr>
            <a:endParaRPr lang="de-DE" sz="1200" dirty="0" smtClean="0"/>
          </a:p>
          <a:p>
            <a:r>
              <a:rPr lang="de-DE" sz="2800" dirty="0" smtClean="0"/>
              <a:t>€ </a:t>
            </a:r>
            <a:r>
              <a:rPr lang="de-DE" sz="2800" dirty="0" smtClean="0"/>
              <a:t>89.800,-   Wasserversorgung, Darlehensaufnahme</a:t>
            </a:r>
            <a:endParaRPr lang="de-DE" sz="2800" dirty="0" smtClean="0"/>
          </a:p>
          <a:p>
            <a:pPr lvl="1"/>
            <a:r>
              <a:rPr lang="de-DE" dirty="0" smtClean="0"/>
              <a:t> </a:t>
            </a:r>
            <a:r>
              <a:rPr lang="de-DE" dirty="0" smtClean="0"/>
              <a:t>Zuzählung erst im Jahr 2018</a:t>
            </a:r>
            <a:endParaRPr lang="de-DE" dirty="0" smtClean="0"/>
          </a:p>
          <a:p>
            <a:pPr marL="457200" lvl="1" indent="0">
              <a:buNone/>
            </a:pPr>
            <a:endParaRPr lang="de-DE" sz="1200" dirty="0" smtClean="0"/>
          </a:p>
          <a:p>
            <a:r>
              <a:rPr lang="de-DE" sz="2800" dirty="0" smtClean="0"/>
              <a:t>€ </a:t>
            </a:r>
            <a:r>
              <a:rPr lang="de-DE" sz="2800" dirty="0" smtClean="0"/>
              <a:t>33.961,16   Wasserversorgung, Zuführungen </a:t>
            </a:r>
          </a:p>
          <a:p>
            <a:pPr lvl="1"/>
            <a:r>
              <a:rPr lang="de-DE" dirty="0" smtClean="0"/>
              <a:t> weniger Zuführungen erforderlich bzw. möglich</a:t>
            </a:r>
          </a:p>
          <a:p>
            <a:pPr marL="0" indent="0">
              <a:buNone/>
            </a:pPr>
            <a:endParaRPr lang="de-DE" sz="2800" dirty="0"/>
          </a:p>
        </p:txBody>
      </p:sp>
      <p:pic>
        <p:nvPicPr>
          <p:cNvPr id="6" name="Grafik 5" descr="C:\Users\bogsan.DOMAENE\AppData\Local\Microsoft\Windows\Temporary Internet Files\Content.Word\Briefkopf-neu4-transpare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260648"/>
            <a:ext cx="618172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57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980</Words>
  <Application>Microsoft Office PowerPoint</Application>
  <PresentationFormat>Bildschirmpräsentation (4:3)</PresentationFormat>
  <Paragraphs>218</Paragraphs>
  <Slides>31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Larissa</vt:lpstr>
      <vt:lpstr>Rechnungsabschluss 2017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Sandra Bogner</dc:creator>
  <cp:lastModifiedBy>Sandra Bogner</cp:lastModifiedBy>
  <cp:revision>274</cp:revision>
  <cp:lastPrinted>2017-03-28T16:23:13Z</cp:lastPrinted>
  <dcterms:created xsi:type="dcterms:W3CDTF">2016-03-25T09:10:14Z</dcterms:created>
  <dcterms:modified xsi:type="dcterms:W3CDTF">2018-04-11T17:14:48Z</dcterms:modified>
</cp:coreProperties>
</file>