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67" r:id="rId3"/>
    <p:sldId id="268" r:id="rId4"/>
    <p:sldId id="257" r:id="rId5"/>
    <p:sldId id="263" r:id="rId6"/>
    <p:sldId id="325" r:id="rId7"/>
    <p:sldId id="273" r:id="rId8"/>
    <p:sldId id="274" r:id="rId9"/>
    <p:sldId id="276" r:id="rId10"/>
    <p:sldId id="345" r:id="rId11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1C0DE-6575-4571-8068-E669C6ACB7F2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8E60D-616E-410C-9408-24259CFAE0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861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42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44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40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00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88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08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90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30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678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00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26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3369A-80B3-41FB-ACF1-27756D31D0D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33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05.regionaut.meinbezirk.at/2016/01/18/9875112_web.jpg?14531075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556" y="3284984"/>
            <a:ext cx="4546889" cy="331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Rechnungsabschluss 2019</a:t>
            </a:r>
            <a:br>
              <a:rPr lang="de-DE" b="1" dirty="0"/>
            </a:br>
            <a:endParaRPr lang="de-DE" b="1" dirty="0"/>
          </a:p>
        </p:txBody>
      </p:sp>
      <p:pic>
        <p:nvPicPr>
          <p:cNvPr id="5" name="Grafik 4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229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Ähnliches F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2" y="980728"/>
            <a:ext cx="9079695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41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5" y="1556792"/>
            <a:ext cx="791864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/>
              <a:t>Rechnungsabschluss 2019 - Eckdaten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650115" y="2420888"/>
            <a:ext cx="7632848" cy="1512628"/>
          </a:xfrm>
        </p:spPr>
        <p:txBody>
          <a:bodyPr>
            <a:noAutofit/>
          </a:bodyPr>
          <a:lstStyle/>
          <a:p>
            <a:r>
              <a:rPr lang="de-DE" sz="3000" dirty="0"/>
              <a:t>Kassenbestand zum 31.12.2019: € 922.538,30</a:t>
            </a:r>
          </a:p>
          <a:p>
            <a:r>
              <a:rPr lang="de-DE" sz="3000" dirty="0"/>
              <a:t>Gesamtabschluss OH: + € 168.996,49</a:t>
            </a:r>
          </a:p>
          <a:p>
            <a:r>
              <a:rPr lang="de-DE" sz="3000" dirty="0"/>
              <a:t>Gesamtabschluss AOH: + € 462.399,48</a:t>
            </a:r>
          </a:p>
          <a:p>
            <a:endParaRPr lang="de-DE" sz="3000" dirty="0"/>
          </a:p>
        </p:txBody>
      </p:sp>
      <p:pic>
        <p:nvPicPr>
          <p:cNvPr id="9" name="Grafik 8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2690C3E9-FEDB-4537-8DF1-B132A8DB2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068" y="4365104"/>
            <a:ext cx="8425863" cy="170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9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rhein-zeitung.de/cms_media/module_img/2808/1404366_1_popup_image_307d6f58c51202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97152"/>
            <a:ext cx="2530624" cy="189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507214" y="1556792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/>
              <a:t>Rechnungsabschluss 2019</a:t>
            </a:r>
          </a:p>
          <a:p>
            <a:r>
              <a:rPr lang="de-DE" sz="4000" b="1" dirty="0"/>
              <a:t>Zustandekommen des OH-Überschusses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23528" y="2636912"/>
            <a:ext cx="8640960" cy="3600400"/>
          </a:xfrm>
        </p:spPr>
        <p:txBody>
          <a:bodyPr>
            <a:noAutofit/>
          </a:bodyPr>
          <a:lstStyle/>
          <a:p>
            <a:r>
              <a:rPr lang="de-DE" sz="2500" dirty="0"/>
              <a:t>div. Minderausgaben, z.B.:</a:t>
            </a:r>
          </a:p>
          <a:p>
            <a:pPr lvl="1"/>
            <a:r>
              <a:rPr lang="de-DE" sz="2500" dirty="0"/>
              <a:t>ca. € 13.000,- Rechts- und Beratungskosten</a:t>
            </a:r>
          </a:p>
          <a:p>
            <a:pPr lvl="1"/>
            <a:r>
              <a:rPr lang="de-DE" sz="2500" dirty="0"/>
              <a:t>ca. € 11.500,-  Winterdienst</a:t>
            </a:r>
          </a:p>
          <a:p>
            <a:pPr lvl="1"/>
            <a:r>
              <a:rPr lang="de-DE" sz="2500" dirty="0"/>
              <a:t> ca. € 30.000,- WVA und ABA: Bau- und </a:t>
            </a:r>
            <a:br>
              <a:rPr lang="de-DE" sz="2500" dirty="0"/>
            </a:br>
            <a:r>
              <a:rPr lang="de-DE" sz="2500" dirty="0"/>
              <a:t>Instandhaltung</a:t>
            </a:r>
          </a:p>
          <a:p>
            <a:r>
              <a:rPr lang="de-DE" sz="2500" dirty="0"/>
              <a:t>div. Mehreinnahmen, z.B.:</a:t>
            </a:r>
          </a:p>
          <a:p>
            <a:pPr lvl="1"/>
            <a:r>
              <a:rPr lang="de-DE" sz="2500" dirty="0"/>
              <a:t>ca. € 37.000,- Wasserbezugsgebühren</a:t>
            </a:r>
          </a:p>
          <a:p>
            <a:pPr lvl="1"/>
            <a:r>
              <a:rPr lang="de-DE" sz="2500" dirty="0"/>
              <a:t>ca. € 54.000,- Kommunalsteuer</a:t>
            </a:r>
          </a:p>
          <a:p>
            <a:pPr lvl="1"/>
            <a:r>
              <a:rPr lang="de-DE" sz="2500" dirty="0"/>
              <a:t>ca. € 48.000,- Ertragsanteile</a:t>
            </a:r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0545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556792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/>
              <a:t>Zuführungen</a:t>
            </a:r>
          </a:p>
        </p:txBody>
      </p:sp>
      <p:pic>
        <p:nvPicPr>
          <p:cNvPr id="9" name="Picture 2" descr="http://www.immobilienscout24.de/content/is24/deu/www/de/bauen/bauplanung/grundstueck/grundstueckskauf/geldtransfer/_jcr_content/par/textimage/image.medium.jpg/1372334615506/geldtransfer-muenz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378" y="4716862"/>
            <a:ext cx="1739846" cy="184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27584" y="2543590"/>
            <a:ext cx="6264696" cy="3924799"/>
          </a:xfrm>
        </p:spPr>
        <p:txBody>
          <a:bodyPr>
            <a:noAutofit/>
          </a:bodyPr>
          <a:lstStyle/>
          <a:p>
            <a:r>
              <a:rPr lang="de-DE" dirty="0"/>
              <a:t>€ 615.833,46</a:t>
            </a:r>
          </a:p>
          <a:p>
            <a:pPr lvl="1"/>
            <a:r>
              <a:rPr lang="de-DE" sz="3200" dirty="0"/>
              <a:t>von OH an AOH-Vorhaben</a:t>
            </a:r>
          </a:p>
          <a:p>
            <a:endParaRPr lang="de-DE" sz="1800" dirty="0"/>
          </a:p>
          <a:p>
            <a:r>
              <a:rPr lang="de-DE" dirty="0"/>
              <a:t>€ 327.053,70</a:t>
            </a:r>
          </a:p>
          <a:p>
            <a:pPr lvl="1"/>
            <a:r>
              <a:rPr lang="de-DE" sz="3200" dirty="0"/>
              <a:t>von AOH-Vorhaben „Grundbesitz“ an AOH-Vorhaben</a:t>
            </a:r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860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/>
              <a:t>Ausgabenüberschreitungen OH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4" cy="4104456"/>
          </a:xfrm>
        </p:spPr>
        <p:txBody>
          <a:bodyPr>
            <a:noAutofit/>
          </a:bodyPr>
          <a:lstStyle/>
          <a:p>
            <a:r>
              <a:rPr lang="de-DE" sz="2700" dirty="0"/>
              <a:t>€ 2.034,08   Gemeinderundschreiben</a:t>
            </a:r>
          </a:p>
          <a:p>
            <a:pPr lvl="1"/>
            <a:r>
              <a:rPr lang="de-DE" sz="2700" dirty="0" err="1"/>
              <a:t>tatsächl</a:t>
            </a:r>
            <a:r>
              <a:rPr lang="de-DE" sz="2700" dirty="0"/>
              <a:t>. angefallene Kosten inkl. Postversand</a:t>
            </a:r>
          </a:p>
          <a:p>
            <a:r>
              <a:rPr lang="de-DE" sz="2700" dirty="0"/>
              <a:t>€ 6.702,66  Dienstgeberbeiträge</a:t>
            </a:r>
          </a:p>
          <a:p>
            <a:pPr lvl="1"/>
            <a:r>
              <a:rPr lang="de-DE" sz="2700" dirty="0" err="1"/>
              <a:t>irrtüml</a:t>
            </a:r>
            <a:r>
              <a:rPr lang="de-DE" sz="2700" dirty="0"/>
              <a:t>. zu wenig budgetiert</a:t>
            </a:r>
          </a:p>
          <a:p>
            <a:r>
              <a:rPr lang="de-DE" sz="2700" dirty="0"/>
              <a:t>€ 410.833,46   Zuführungen OH an AOH</a:t>
            </a:r>
          </a:p>
          <a:p>
            <a:r>
              <a:rPr lang="de-DE" sz="2700" dirty="0"/>
              <a:t>€ 56.575,30   Sonstige Ausgaben („abschreiben“)</a:t>
            </a:r>
          </a:p>
          <a:p>
            <a:pPr lvl="1"/>
            <a:r>
              <a:rPr lang="de-DE" sz="2700" dirty="0"/>
              <a:t>div. Buchungen wg. VRV, Korr. </a:t>
            </a:r>
            <a:r>
              <a:rPr lang="de-DE" sz="2700" dirty="0" err="1"/>
              <a:t>schl</a:t>
            </a:r>
            <a:r>
              <a:rPr lang="de-DE" sz="2700" dirty="0"/>
              <a:t>. Reste, DL und FA</a:t>
            </a:r>
          </a:p>
          <a:p>
            <a:pPr marL="0" indent="0">
              <a:buNone/>
            </a:pPr>
            <a:br>
              <a:rPr lang="de-DE" sz="2700" dirty="0"/>
            </a:br>
            <a:endParaRPr lang="de-DE" sz="2700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896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/>
              <a:t>Ausgabenüberschreitungen AOH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4" cy="4104456"/>
          </a:xfrm>
        </p:spPr>
        <p:txBody>
          <a:bodyPr>
            <a:noAutofit/>
          </a:bodyPr>
          <a:lstStyle/>
          <a:p>
            <a:r>
              <a:rPr lang="de-DE" sz="2700" dirty="0"/>
              <a:t>€ 56.825,-   FF Schweinern, Baukosten Eigenleistungen</a:t>
            </a:r>
          </a:p>
          <a:p>
            <a:pPr lvl="1"/>
            <a:r>
              <a:rPr lang="de-DE" sz="2700" dirty="0"/>
              <a:t>Abrechnung Eigenleistungen lt. Aufstellung</a:t>
            </a:r>
          </a:p>
          <a:p>
            <a:r>
              <a:rPr lang="de-DE" sz="2700" dirty="0"/>
              <a:t>€ 19.340,73   GWG Straßen- und Wegebau</a:t>
            </a:r>
          </a:p>
          <a:p>
            <a:pPr lvl="1"/>
            <a:r>
              <a:rPr lang="de-DE" sz="2700" dirty="0"/>
              <a:t> Konto wg. VRV 2015 erforderlich</a:t>
            </a:r>
          </a:p>
          <a:p>
            <a:r>
              <a:rPr lang="de-DE" sz="2700" dirty="0"/>
              <a:t>€ 11.599,28  LWL BA 1 + 2</a:t>
            </a:r>
          </a:p>
          <a:p>
            <a:pPr lvl="1"/>
            <a:r>
              <a:rPr lang="de-DE" sz="2700" dirty="0"/>
              <a:t>Herstellung von Hausanschlüssen</a:t>
            </a:r>
          </a:p>
          <a:p>
            <a:endParaRPr lang="de-DE" sz="2700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339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3" y="1700808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/>
              <a:t>Rechnungsabschluss 2019</a:t>
            </a:r>
          </a:p>
          <a:p>
            <a:r>
              <a:rPr lang="de-DE" sz="4000" b="1" dirty="0"/>
              <a:t>Schuldenart 1</a:t>
            </a:r>
          </a:p>
        </p:txBody>
      </p:sp>
      <p:pic>
        <p:nvPicPr>
          <p:cNvPr id="14338" name="Picture 2" descr="http://esreicht.info/wp-content/uploads/2014/02/schul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429000"/>
            <a:ext cx="3164623" cy="20387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2852936"/>
            <a:ext cx="8363272" cy="3273227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Schuldenstand per 01.01.2019: € 1.080.492,54</a:t>
            </a:r>
          </a:p>
          <a:p>
            <a:r>
              <a:rPr lang="de-DE" dirty="0"/>
              <a:t>Zugang: € 0,-</a:t>
            </a:r>
          </a:p>
          <a:p>
            <a:r>
              <a:rPr lang="de-DE" dirty="0"/>
              <a:t>Tilgung: € 240.899,15</a:t>
            </a:r>
          </a:p>
          <a:p>
            <a:r>
              <a:rPr lang="de-DE" dirty="0"/>
              <a:t>Zinsen: € 5.562,28</a:t>
            </a:r>
          </a:p>
          <a:p>
            <a:r>
              <a:rPr lang="de-DE" dirty="0" err="1"/>
              <a:t>Ersätze</a:t>
            </a:r>
            <a:r>
              <a:rPr lang="de-DE" dirty="0"/>
              <a:t>: € 3.104,92</a:t>
            </a:r>
          </a:p>
          <a:p>
            <a:r>
              <a:rPr lang="de-DE" dirty="0"/>
              <a:t>Schuldenstand per 31.12.2019: € 839.593,39</a:t>
            </a:r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218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3" y="1700808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/>
              <a:t>Rechnungsabschluss 2019</a:t>
            </a:r>
          </a:p>
          <a:p>
            <a:r>
              <a:rPr lang="de-DE" sz="4000" b="1" dirty="0"/>
              <a:t>Schuldenart 2</a:t>
            </a:r>
          </a:p>
        </p:txBody>
      </p:sp>
      <p:pic>
        <p:nvPicPr>
          <p:cNvPr id="14338" name="Picture 2" descr="http://esreicht.info/wp-content/uploads/2014/02/schul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429000"/>
            <a:ext cx="3164623" cy="20387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Autofit/>
          </a:bodyPr>
          <a:lstStyle/>
          <a:p>
            <a:r>
              <a:rPr lang="de-DE" sz="2200" dirty="0"/>
              <a:t>Schuldenstand per 01.01.2019: € 11.952.903,73</a:t>
            </a:r>
          </a:p>
          <a:p>
            <a:r>
              <a:rPr lang="de-DE" sz="2200" dirty="0"/>
              <a:t>Zugang: € 54.909,-</a:t>
            </a:r>
          </a:p>
          <a:p>
            <a:r>
              <a:rPr lang="de-DE" sz="2200" dirty="0"/>
              <a:t>Tilgung: € 747.779,68</a:t>
            </a:r>
          </a:p>
          <a:p>
            <a:r>
              <a:rPr lang="de-DE" sz="2200" dirty="0"/>
              <a:t>Zinsen: € 115.689,51</a:t>
            </a:r>
          </a:p>
          <a:p>
            <a:r>
              <a:rPr lang="de-DE" sz="2200" dirty="0" err="1"/>
              <a:t>Ersätze</a:t>
            </a:r>
            <a:r>
              <a:rPr lang="de-DE" sz="2200" dirty="0"/>
              <a:t>: € 584.290,23</a:t>
            </a:r>
          </a:p>
          <a:p>
            <a:r>
              <a:rPr lang="de-DE" sz="2200" dirty="0"/>
              <a:t>Schuldenstand per 31.12.2019: € 11.260.033,05</a:t>
            </a:r>
          </a:p>
          <a:p>
            <a:endParaRPr lang="de-DE" sz="1000" dirty="0"/>
          </a:p>
          <a:p>
            <a:r>
              <a:rPr lang="de-DE" sz="2200" dirty="0"/>
              <a:t>Gesamt Schuldenart 1 + 2: € 12.099.626,44</a:t>
            </a:r>
          </a:p>
          <a:p>
            <a:r>
              <a:rPr lang="de-DE" sz="2200" dirty="0"/>
              <a:t>Pro-Kopf-Verschuldung: € 5.188,52</a:t>
            </a:r>
            <a:br>
              <a:rPr lang="de-DE" sz="2200" dirty="0"/>
            </a:br>
            <a:r>
              <a:rPr lang="de-DE" sz="2200" dirty="0"/>
              <a:t>(2018: € 5.591,33, 2017: € 5.651,63, 2016: € 5.960,99)</a:t>
            </a:r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954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3" y="1700808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/>
              <a:t>Rechnungsabschluss 2019</a:t>
            </a:r>
          </a:p>
          <a:p>
            <a:r>
              <a:rPr lang="de-DE" sz="4000" b="1" dirty="0"/>
              <a:t>Haftungen per 31.12.2019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2852936"/>
            <a:ext cx="8640960" cy="3240359"/>
          </a:xfrm>
        </p:spPr>
        <p:txBody>
          <a:bodyPr>
            <a:noAutofit/>
          </a:bodyPr>
          <a:lstStyle/>
          <a:p>
            <a:r>
              <a:rPr lang="de-DE" sz="3000" dirty="0"/>
              <a:t>Abwasserverband </a:t>
            </a:r>
            <a:r>
              <a:rPr lang="de-DE" sz="3000" dirty="0" err="1"/>
              <a:t>Fladnitztal</a:t>
            </a:r>
            <a:r>
              <a:rPr lang="de-DE" sz="3000" dirty="0"/>
              <a:t>: € 200.782,28</a:t>
            </a:r>
          </a:p>
          <a:p>
            <a:r>
              <a:rPr lang="de-DE" sz="3000" dirty="0"/>
              <a:t>Abwasserverband „An der Traisen“: € 96.028,60</a:t>
            </a:r>
          </a:p>
          <a:p>
            <a:r>
              <a:rPr lang="de-DE" sz="3000" dirty="0"/>
              <a:t>Schulverein </a:t>
            </a:r>
            <a:r>
              <a:rPr lang="de-DE" sz="3000" dirty="0" err="1"/>
              <a:t>Wölbling</a:t>
            </a:r>
            <a:r>
              <a:rPr lang="de-DE" sz="3000" dirty="0"/>
              <a:t> KG: € 168.366,41</a:t>
            </a:r>
          </a:p>
          <a:p>
            <a:endParaRPr lang="de-DE" sz="3000" dirty="0"/>
          </a:p>
          <a:p>
            <a:r>
              <a:rPr lang="de-DE" sz="3000" dirty="0"/>
              <a:t>Gesamt: € 465.177,29</a:t>
            </a:r>
          </a:p>
        </p:txBody>
      </p:sp>
      <p:pic>
        <p:nvPicPr>
          <p:cNvPr id="19458" name="Picture 2" descr="http://my-msa.de/wp-content/uploads/2015/04/Geld-Rech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241" y="4653136"/>
            <a:ext cx="2664296" cy="18832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669291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Bildschirmpräsentation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Larissa</vt:lpstr>
      <vt:lpstr>Rechnungsabschluss 2019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Sandra Bogner</dc:creator>
  <cp:lastModifiedBy>Sandra Bogner</cp:lastModifiedBy>
  <cp:revision>352</cp:revision>
  <cp:lastPrinted>2017-03-28T16:23:13Z</cp:lastPrinted>
  <dcterms:created xsi:type="dcterms:W3CDTF">2016-03-25T09:10:14Z</dcterms:created>
  <dcterms:modified xsi:type="dcterms:W3CDTF">2020-07-07T09:57:17Z</dcterms:modified>
</cp:coreProperties>
</file>